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1"/>
  </p:notesMasterIdLst>
  <p:handoutMasterIdLst>
    <p:handoutMasterId r:id="rId12"/>
  </p:handoutMasterIdLst>
  <p:sldIdLst>
    <p:sldId id="256" r:id="rId2"/>
    <p:sldId id="259" r:id="rId3"/>
    <p:sldId id="257" r:id="rId4"/>
    <p:sldId id="260" r:id="rId5"/>
    <p:sldId id="258" r:id="rId6"/>
    <p:sldId id="261" r:id="rId7"/>
    <p:sldId id="262" r:id="rId8"/>
    <p:sldId id="263" r:id="rId9"/>
    <p:sldId id="264"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85D"/>
    <a:srgbClr val="FFDB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686" autoAdjust="0"/>
  </p:normalViewPr>
  <p:slideViewPr>
    <p:cSldViewPr>
      <p:cViewPr varScale="1">
        <p:scale>
          <a:sx n="82" d="100"/>
          <a:sy n="82" d="100"/>
        </p:scale>
        <p:origin x="-146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7F92FAB4-7D0D-4DAB-86AA-F87F5F4DE200}" type="datetimeFigureOut">
              <a:rPr lang="en-US" smtClean="0"/>
              <a:t>11/23/2011</a:t>
            </a:fld>
            <a:endParaRPr lang="en-US"/>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46FF46CD-C4A8-4593-A8E5-F242EBF4C0BC}" type="slidenum">
              <a:rPr lang="en-US" smtClean="0"/>
              <a:t>‹#›</a:t>
            </a:fld>
            <a:endParaRPr lang="en-US"/>
          </a:p>
        </p:txBody>
      </p:sp>
    </p:spTree>
    <p:extLst>
      <p:ext uri="{BB962C8B-B14F-4D97-AF65-F5344CB8AC3E}">
        <p14:creationId xmlns:p14="http://schemas.microsoft.com/office/powerpoint/2010/main" val="8793414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65973F4A-F68B-4877-A3CC-85BE2329E78C}" type="datetimeFigureOut">
              <a:rPr lang="en-US" smtClean="0"/>
              <a:t>11/23/2011</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84DF4A69-7BE4-4D41-BCDA-721CEF9A7FD9}" type="slidenum">
              <a:rPr lang="en-US" smtClean="0"/>
              <a:t>‹#›</a:t>
            </a:fld>
            <a:endParaRPr lang="en-US"/>
          </a:p>
        </p:txBody>
      </p:sp>
    </p:spTree>
    <p:extLst>
      <p:ext uri="{BB962C8B-B14F-4D97-AF65-F5344CB8AC3E}">
        <p14:creationId xmlns:p14="http://schemas.microsoft.com/office/powerpoint/2010/main" val="3538308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Keith Ewing</a:t>
            </a:r>
            <a:endParaRPr lang="en-US" dirty="0"/>
          </a:p>
        </p:txBody>
      </p:sp>
      <p:sp>
        <p:nvSpPr>
          <p:cNvPr id="4" name="Slide Number Placeholder 3"/>
          <p:cNvSpPr>
            <a:spLocks noGrp="1"/>
          </p:cNvSpPr>
          <p:nvPr>
            <p:ph type="sldNum" sz="quarter" idx="10"/>
          </p:nvPr>
        </p:nvSpPr>
        <p:spPr/>
        <p:txBody>
          <a:bodyPr/>
          <a:lstStyle/>
          <a:p>
            <a:fld id="{84DF4A69-7BE4-4D41-BCDA-721CEF9A7FD9}" type="slidenum">
              <a:rPr lang="en-US" smtClean="0"/>
              <a:t>1</a:t>
            </a:fld>
            <a:endParaRPr lang="en-US"/>
          </a:p>
        </p:txBody>
      </p:sp>
    </p:spTree>
    <p:extLst>
      <p:ext uri="{BB962C8B-B14F-4D97-AF65-F5344CB8AC3E}">
        <p14:creationId xmlns:p14="http://schemas.microsoft.com/office/powerpoint/2010/main" val="508458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a “digital collection”?</a:t>
            </a:r>
          </a:p>
          <a:p>
            <a:r>
              <a:rPr lang="en-US" dirty="0" smtClean="0"/>
              <a:t>-- Can include almost anything, including</a:t>
            </a:r>
            <a:r>
              <a:rPr lang="en-US" baseline="0" dirty="0" smtClean="0"/>
              <a:t> text (pre-prints, post-prints, white papers, reports, theses, dissertations), images (photos, artwork), audio (presentations, lectures), presentations (PPT), video (presentations, lectures)</a:t>
            </a:r>
          </a:p>
          <a:p>
            <a:r>
              <a:rPr lang="en-US" dirty="0" smtClean="0"/>
              <a:t>--</a:t>
            </a:r>
            <a:r>
              <a:rPr lang="en-US" baseline="0" dirty="0" smtClean="0"/>
              <a:t> An IR is digital collections of the intellectual output of the University.  For the most part, the focus is on research output—the scholarly activity of students (e.g., Research Colloquium papers and presentations, honors theses, etc.; master’s theses and doctoral dissertations) and faculty (pre-prints, post-prints (depending on copyright permissions of publisher), white papers, conference presentations, book chapters, books, etc.).  IRs often contain scholarship by non-University people who present at a campus-based conference, workshop, or institute (e.g., the Economics </a:t>
            </a:r>
            <a:r>
              <a:rPr lang="en-US" baseline="0" dirty="0" err="1" smtClean="0"/>
              <a:t>Dept</a:t>
            </a:r>
            <a:r>
              <a:rPr lang="en-US" baseline="0" dirty="0" smtClean="0"/>
              <a:t> Winter Institute).  </a:t>
            </a:r>
          </a:p>
          <a:p>
            <a:r>
              <a:rPr lang="en-US" baseline="0" dirty="0" smtClean="0"/>
              <a:t>-- Some depositories focus on a single or group of disciplines from multiple institutions (e.g., SSRN (http://www.ssrn.com/), </a:t>
            </a:r>
            <a:r>
              <a:rPr lang="en-US" baseline="0" dirty="0" err="1" smtClean="0"/>
              <a:t>RePEc</a:t>
            </a:r>
            <a:r>
              <a:rPr lang="en-US" baseline="0" dirty="0" smtClean="0"/>
              <a:t> (http://ideas.repec.org/), </a:t>
            </a:r>
            <a:r>
              <a:rPr lang="en-US" baseline="0" dirty="0" err="1" smtClean="0"/>
              <a:t>ArXiv</a:t>
            </a:r>
            <a:r>
              <a:rPr lang="en-US" baseline="0" dirty="0" smtClean="0"/>
              <a:t> (http://arxiv.org/, etc.) or publication type from multiple institutions (e.g., NDLTD (http://www.ndltd.org/).</a:t>
            </a:r>
          </a:p>
          <a:p>
            <a:r>
              <a:rPr lang="en-US" baseline="0" dirty="0" smtClean="0"/>
              <a:t>-- Institutional repositories focus on the output of a single institution.</a:t>
            </a:r>
          </a:p>
          <a:p>
            <a:r>
              <a:rPr lang="en-US" baseline="0" dirty="0" smtClean="0"/>
              <a:t>-- It does not hurt, and often both expands </a:t>
            </a:r>
            <a:r>
              <a:rPr lang="en-US" baseline="0" dirty="0" err="1" smtClean="0"/>
              <a:t>discovery+access</a:t>
            </a:r>
            <a:r>
              <a:rPr lang="en-US" baseline="0" dirty="0" smtClean="0"/>
              <a:t> and improves sustainability, to deposit in multiple repositories, e.g., a disciplinary and institutional repository in addition to a proprietary publisher site.</a:t>
            </a:r>
          </a:p>
          <a:p>
            <a:pPr defTabSz="966529">
              <a:defRPr/>
            </a:pPr>
            <a:r>
              <a:rPr lang="en-US" baseline="0" dirty="0" smtClean="0"/>
              <a:t>-- An IR is often organized by academic unit (college, school, department, center), by author, and is searchable—both within the repository and more widely through Google or Google Scholar.</a:t>
            </a:r>
          </a:p>
          <a:p>
            <a:pPr defTabSz="966529">
              <a:defRPr/>
            </a:pPr>
            <a:endParaRPr lang="en-US" baseline="0" dirty="0" smtClean="0"/>
          </a:p>
          <a:p>
            <a:pPr defTabSz="966529">
              <a:defRPr/>
            </a:pPr>
            <a:r>
              <a:rPr lang="en-US" baseline="0" dirty="0" smtClean="0"/>
              <a:t>To put SCSU in the mainstream of open access scholarly communication.</a:t>
            </a:r>
          </a:p>
          <a:p>
            <a:endParaRPr lang="en-US" dirty="0" smtClean="0"/>
          </a:p>
          <a:p>
            <a:r>
              <a:rPr lang="en-US" dirty="0" smtClean="0"/>
              <a:t>What is “Open Access”?</a:t>
            </a:r>
          </a:p>
          <a:p>
            <a:r>
              <a:rPr lang="en-US" dirty="0" smtClean="0"/>
              <a:t>--Open Access is “immediate, free availability on the public Internet,</a:t>
            </a:r>
            <a:r>
              <a:rPr lang="en-US" baseline="0" dirty="0" smtClean="0"/>
              <a:t> permitting any users to read, copy, distribute, print, search or link to the full text of these articles, crawl them for indexing, pass them as data to software, or use them for any other lawful purpose.” (Budapest Open Access Initiative, as quoted by SPARC, http://www.arl.org/sparc/openaccess/)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4DF4A69-7BE4-4D41-BCDA-721CEF9A7FD9}" type="slidenum">
              <a:rPr lang="en-US" smtClean="0"/>
              <a:t>2</a:t>
            </a:fld>
            <a:endParaRPr lang="en-US"/>
          </a:p>
        </p:txBody>
      </p:sp>
    </p:spTree>
    <p:extLst>
      <p:ext uri="{BB962C8B-B14F-4D97-AF65-F5344CB8AC3E}">
        <p14:creationId xmlns:p14="http://schemas.microsoft.com/office/powerpoint/2010/main" val="2594257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a:t>
            </a:r>
            <a:r>
              <a:rPr lang="en-US" baseline="0" dirty="0" smtClean="0"/>
              <a:t> does SCSU need an IR</a:t>
            </a:r>
            <a:r>
              <a:rPr lang="en-US" dirty="0" smtClean="0"/>
              <a:t>?</a:t>
            </a:r>
          </a:p>
          <a:p>
            <a:r>
              <a:rPr lang="en-US" dirty="0" smtClean="0"/>
              <a:t>-- </a:t>
            </a:r>
            <a:r>
              <a:rPr lang="en-US" baseline="0" dirty="0" smtClean="0"/>
              <a:t> </a:t>
            </a:r>
            <a:r>
              <a:rPr lang="en-US" dirty="0" smtClean="0"/>
              <a:t>The expansion of graduate programs, particularly with the addition of doctoral programs, requires us to rethink</a:t>
            </a:r>
            <a:r>
              <a:rPr lang="en-US" baseline="0" dirty="0" smtClean="0"/>
              <a:t> how theses and dissertations are “published.”  </a:t>
            </a:r>
          </a:p>
          <a:p>
            <a:r>
              <a:rPr lang="en-US" baseline="0" dirty="0" smtClean="0"/>
              <a:t>--  An IR reduces the cost of binding 3 copies and microfilming; reduces the cost of ILL when they are borrowed (frequently); reduces the cost of replacement when the physical coy is lost or stolen (it happens).  </a:t>
            </a:r>
          </a:p>
          <a:p>
            <a:r>
              <a:rPr lang="en-US" baseline="0" dirty="0" smtClean="0"/>
              <a:t>--  An IR promotes access by being indexed through Google/Google Scholar—making your scholarship easier to find and use; open access allows you to have a larger potential audience for you scholarship and can increase the use and impact of your work.</a:t>
            </a:r>
          </a:p>
          <a:p>
            <a:r>
              <a:rPr lang="en-US" baseline="0" dirty="0" smtClean="0"/>
              <a:t>-- A single environment, distinct from the records management function of University Archives, to consistently manage these resources and promote access and use.  </a:t>
            </a:r>
          </a:p>
          <a:p>
            <a:endParaRPr lang="en-US" baseline="0" dirty="0" smtClean="0"/>
          </a:p>
          <a:p>
            <a:r>
              <a:rPr lang="en-US" baseline="0" dirty="0" smtClean="0"/>
              <a:t>Some faculty, e.g., Econ, are already depositing some of their working papers in external disciplinary </a:t>
            </a:r>
            <a:r>
              <a:rPr lang="en-US" baseline="0" dirty="0" err="1" smtClean="0"/>
              <a:t>repsitories</a:t>
            </a:r>
            <a:r>
              <a:rPr lang="en-US" baseline="0" dirty="0" smtClean="0"/>
              <a:t> – </a:t>
            </a:r>
            <a:r>
              <a:rPr lang="en-US" baseline="0" dirty="0" err="1" smtClean="0"/>
              <a:t>RePEc</a:t>
            </a:r>
            <a:r>
              <a:rPr lang="en-US" baseline="0" dirty="0" smtClean="0"/>
              <a:t> and SSRN.  Added benefit of an IR—deposit the research data as well as the paper built from the data.</a:t>
            </a:r>
          </a:p>
          <a:p>
            <a:endParaRPr lang="en-US" baseline="0" dirty="0" smtClean="0"/>
          </a:p>
          <a:p>
            <a:r>
              <a:rPr lang="en-US" baseline="0" dirty="0" smtClean="0"/>
              <a:t>Concern:  Theses and dissertations will be more widely available and in the public eye.  Faculty readers will need to be more aware of potential plagiarism issues and copyright violations as part of the thesis/dissertation review.  They will also need to be more aware of writing style and consistency.  This could result in better graduate students overall.</a:t>
            </a:r>
          </a:p>
        </p:txBody>
      </p:sp>
      <p:sp>
        <p:nvSpPr>
          <p:cNvPr id="4" name="Slide Number Placeholder 3"/>
          <p:cNvSpPr>
            <a:spLocks noGrp="1"/>
          </p:cNvSpPr>
          <p:nvPr>
            <p:ph type="sldNum" sz="quarter" idx="10"/>
          </p:nvPr>
        </p:nvSpPr>
        <p:spPr/>
        <p:txBody>
          <a:bodyPr/>
          <a:lstStyle/>
          <a:p>
            <a:fld id="{84DF4A69-7BE4-4D41-BCDA-721CEF9A7FD9}" type="slidenum">
              <a:rPr lang="en-US" smtClean="0"/>
              <a:t>3</a:t>
            </a:fld>
            <a:endParaRPr lang="en-US"/>
          </a:p>
        </p:txBody>
      </p:sp>
    </p:spTree>
    <p:extLst>
      <p:ext uri="{BB962C8B-B14F-4D97-AF65-F5344CB8AC3E}">
        <p14:creationId xmlns:p14="http://schemas.microsoft.com/office/powerpoint/2010/main" val="303497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Assert author’s ownership (copyright) for intellectual</a:t>
            </a:r>
            <a:r>
              <a:rPr lang="en-US" baseline="0" dirty="0" smtClean="0"/>
              <a:t> output; see also http://www.openoasis.org/images/stories/file/Copyright%20and%20authors%27%20rights.pdf</a:t>
            </a:r>
            <a:endParaRPr lang="en-US" dirty="0" smtClean="0"/>
          </a:p>
          <a:p>
            <a:endParaRPr lang="en-US" dirty="0" smtClean="0"/>
          </a:p>
          <a:p>
            <a:r>
              <a:rPr lang="en-US" dirty="0" smtClean="0"/>
              <a:t>For further benefits on an IR and </a:t>
            </a:r>
            <a:r>
              <a:rPr lang="en-US" dirty="0" err="1" smtClean="0"/>
              <a:t>OpenAccess</a:t>
            </a:r>
            <a:r>
              <a:rPr lang="en-US" baseline="0" dirty="0" smtClean="0"/>
              <a:t> see the </a:t>
            </a:r>
            <a:r>
              <a:rPr lang="en-US" dirty="0" smtClean="0"/>
              <a:t>pamphlet at http://www.openoasis.org/images/stories/briefing_papers/Institutional_repositories.pdf</a:t>
            </a:r>
            <a:r>
              <a:rPr lang="en-US" baseline="0" dirty="0" smtClean="0"/>
              <a:t> and for impact of </a:t>
            </a:r>
            <a:r>
              <a:rPr lang="en-US" baseline="0" dirty="0" err="1" smtClean="0"/>
              <a:t>OpenAccess</a:t>
            </a:r>
            <a:r>
              <a:rPr lang="en-US" baseline="0" dirty="0" smtClean="0"/>
              <a:t> content see http://www.openoasis.org/images/stories/file/Briefing%20papers/Open%20Access%20impact.pdf</a:t>
            </a:r>
            <a:endParaRPr lang="en-US" dirty="0" smtClean="0"/>
          </a:p>
          <a:p>
            <a:endParaRPr lang="en-US" dirty="0" smtClean="0"/>
          </a:p>
          <a:p>
            <a:r>
              <a:rPr lang="en-US" dirty="0" smtClean="0"/>
              <a:t>In</a:t>
            </a:r>
            <a:r>
              <a:rPr lang="en-US" baseline="0" dirty="0" smtClean="0"/>
              <a:t> addition to being a showcase, an IR improves external measures of SCSU’s ranking with peers (institutional prestige).  </a:t>
            </a:r>
            <a:r>
              <a:rPr lang="en-US" dirty="0" smtClean="0"/>
              <a:t>For</a:t>
            </a:r>
            <a:r>
              <a:rPr lang="en-US" baseline="0" dirty="0" smtClean="0"/>
              <a:t> information on SCSU’s ranking among universities in the world (SCSU=1188, </a:t>
            </a:r>
            <a:r>
              <a:rPr lang="en-US" baseline="0" dirty="0" err="1" smtClean="0"/>
              <a:t>MSUMankato</a:t>
            </a:r>
            <a:r>
              <a:rPr lang="en-US" baseline="0" dirty="0" smtClean="0"/>
              <a:t>=842, UMD=999) see http://www.webometrics.info/region_usacan_select.asp.  One of the metrics used is scholarly output based on analysis of Google Scholar and open access sources.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4DF4A69-7BE4-4D41-BCDA-721CEF9A7FD9}" type="slidenum">
              <a:rPr lang="en-US" smtClean="0"/>
              <a:t>4</a:t>
            </a:fld>
            <a:endParaRPr lang="en-US"/>
          </a:p>
        </p:txBody>
      </p:sp>
    </p:spTree>
    <p:extLst>
      <p:ext uri="{BB962C8B-B14F-4D97-AF65-F5344CB8AC3E}">
        <p14:creationId xmlns:p14="http://schemas.microsoft.com/office/powerpoint/2010/main" val="2825326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Author concerns:</a:t>
            </a:r>
          </a:p>
          <a:p>
            <a:r>
              <a:rPr lang="en-US" dirty="0" smtClean="0"/>
              <a:t>--</a:t>
            </a:r>
            <a:r>
              <a:rPr lang="en-US" baseline="0" dirty="0" smtClean="0"/>
              <a:t> copyright restrictions placed by publishers.  Many scholarly publishers (about 68%) now permit reposting either the pre-print or post-print of scholarship published in peer-reviewed journals in an IR; </a:t>
            </a:r>
            <a:r>
              <a:rPr lang="en-US" baseline="0" dirty="0" err="1" smtClean="0"/>
              <a:t>OpenAccess</a:t>
            </a:r>
            <a:r>
              <a:rPr lang="en-US" baseline="0" dirty="0" smtClean="0"/>
              <a:t> journals are even less restrictive.  A directory of author rights from most scholarly publishers is available at http://www.sherpa.ac.uk/romeo/.  As an author, if the publisher does not grant self-arching or presentation in an institutional repository, you can investigate adding an addendum to a publishing contract; see the Science Commons Scholar’s Copyright Addendum Engine at http://scholars.sciencecommons.org/.</a:t>
            </a:r>
          </a:p>
          <a:p>
            <a:r>
              <a:rPr lang="en-US" baseline="0" dirty="0" smtClean="0"/>
              <a:t>-----Other copyright issues exist with multimedia, e.g., performance rights, even image display rights; how are these addressed?  Who is responsible for obtaining rights and paying any related fees?</a:t>
            </a:r>
          </a:p>
          <a:p>
            <a:r>
              <a:rPr lang="en-US" baseline="0" dirty="0" smtClean="0"/>
              <a:t>-- scholarly authors want broad dissemination and use of their works (impact over income), publishers want to restrict use back on subscription or payment of access charges (even for ILL and use in course readings – Georgia State University case ongoing)</a:t>
            </a:r>
          </a:p>
          <a:p>
            <a:r>
              <a:rPr lang="en-US" baseline="0" dirty="0" smtClean="0"/>
              <a:t>-- copyright infringement by those who download the content—nearly impossible to control except through monitoring (pricey).  </a:t>
            </a:r>
          </a:p>
          <a:p>
            <a:r>
              <a:rPr lang="en-US" baseline="0" dirty="0" smtClean="0"/>
              <a:t>-- ease of deposit process.  Relatively few steps are required to upload: article metadata (author, affiliation, article title, citation for published version if any, type of article, etc.)  For the immediate future, deposit can be handled by library for articles, by grad studies for theses/dissertations</a:t>
            </a:r>
          </a:p>
          <a:p>
            <a:r>
              <a:rPr lang="en-US" baseline="0" dirty="0" smtClean="0"/>
              <a:t>-- deposit agreement.  We are developing and will implement a Deposit Agreement detailing the rights and responsibilities of the author and the University.  Author grants a non-exclusive license to archive the work, make it available via open access; author attests that the work is original and does not infringe on intellectual property rights of others or is defamatory or libelous; author agrees that metadata for the content is the property of SCSU and that the metadata can be harvested by search engines.  </a:t>
            </a:r>
          </a:p>
          <a:p>
            <a:endParaRPr lang="en-US" baseline="0" dirty="0" smtClean="0"/>
          </a:p>
          <a:p>
            <a:r>
              <a:rPr lang="en-US" baseline="0" dirty="0" smtClean="0"/>
              <a:t>Ease of deposit: Almost any format can be stored.  For texts, either Word or PDF or RTF files are acceptable; the user sees a PDF for download.</a:t>
            </a:r>
          </a:p>
          <a:p>
            <a:r>
              <a:rPr lang="en-US" baseline="0" dirty="0" smtClean="0"/>
              <a:t>Control: What, if any, controls are placed on the right to deposit?  What is the balance between academic freedom and institutional image?</a:t>
            </a:r>
          </a:p>
          <a:p>
            <a:endParaRPr lang="en-US" baseline="0" dirty="0" smtClean="0"/>
          </a:p>
          <a:p>
            <a:r>
              <a:rPr lang="en-US" baseline="0" dirty="0" smtClean="0"/>
              <a:t>Usage statistics, Web pages have counters for number of visits, but few faculty know how often their research is used or even read; based on the number of times a work is downloaded for full viewing, stats are sent via email each month to the author and the repository administrator (Keith).  In the first week of use, with only 5 documents loaded, there were 6 downloads.</a:t>
            </a:r>
          </a:p>
          <a:p>
            <a:endParaRPr lang="en-US" baseline="0" dirty="0" smtClean="0"/>
          </a:p>
          <a:p>
            <a:r>
              <a:rPr lang="en-US" baseline="0" dirty="0" smtClean="0"/>
              <a:t>Preservation:  Nothing is permanent; what is important is the probability of future access.  While print is more durable, access and distribution is more limited.  In the short term, </a:t>
            </a:r>
            <a:r>
              <a:rPr lang="en-US" baseline="0" dirty="0" err="1" smtClean="0"/>
              <a:t>BEPress</a:t>
            </a:r>
            <a:r>
              <a:rPr lang="en-US" baseline="0" dirty="0" smtClean="0"/>
              <a:t> provides preservation services.  SCSU can retrieve content from </a:t>
            </a:r>
            <a:r>
              <a:rPr lang="en-US" baseline="0" dirty="0" err="1" smtClean="0"/>
              <a:t>BEPress</a:t>
            </a:r>
            <a:r>
              <a:rPr lang="en-US" baseline="0" dirty="0" smtClean="0"/>
              <a:t> at any time or at the end of the contract.  MDL, on behalf of the state, spent most of 2010-2011 investigating robust and sustainable digital preservation methods and utilities; a recommendation for the state is forthcoming.  An IR is essentially about archiving (rather than publishing), but “archiving for access.”</a:t>
            </a:r>
          </a:p>
          <a:p>
            <a:endParaRPr lang="en-US" baseline="0" dirty="0" smtClean="0"/>
          </a:p>
          <a:p>
            <a:r>
              <a:rPr lang="en-US" baseline="0" dirty="0" smtClean="0"/>
              <a:t>Shouldn’t be confused with peer review (can be done within </a:t>
            </a:r>
            <a:r>
              <a:rPr lang="en-US" baseline="0" dirty="0" err="1" smtClean="0"/>
              <a:t>BEPress</a:t>
            </a:r>
            <a:r>
              <a:rPr lang="en-US" baseline="0" dirty="0" smtClean="0"/>
              <a:t> for a conference or journal, but for most faculty publishing is done externally by a journal or society—the IR simply maintains a copy of a peer-reviewed article), with version control (the IR could contain preprints, revised drafts, second editions, etc.; only the accepted, peer-reviewed final draft is the crucial “milestone” in the “embryology of knowledge” (see Steven </a:t>
            </a:r>
            <a:r>
              <a:rPr lang="en-US" baseline="0" dirty="0" err="1" smtClean="0"/>
              <a:t>Harnad’s</a:t>
            </a:r>
            <a:r>
              <a:rPr lang="en-US" baseline="0" dirty="0" smtClean="0"/>
              <a:t> comments at http://www.openoasis.org/index.php?option=com_content&amp;view=article&amp;id=153&amp;Itemid=313). </a:t>
            </a:r>
          </a:p>
          <a:p>
            <a:endParaRPr lang="en-US" baseline="0" dirty="0" smtClean="0"/>
          </a:p>
          <a:p>
            <a:r>
              <a:rPr lang="en-US" baseline="0" dirty="0" smtClean="0"/>
              <a:t>Institutional concerns:</a:t>
            </a:r>
          </a:p>
          <a:p>
            <a:r>
              <a:rPr lang="en-US" baseline="0" dirty="0" smtClean="0"/>
              <a:t>--Image: how to balance academic freedom with the need for the university to protect its image as an institution of higher education (e.g., Holocaust denial “scholarship,” explicit or implicit *-ism) and from potential litigation (e.g., libelous or plagiarized content, copyright infringements, etc.)</a:t>
            </a:r>
          </a:p>
          <a:p>
            <a:r>
              <a:rPr lang="en-US" baseline="0" dirty="0" smtClean="0"/>
              <a:t>--Academic dishonesty: how to monitor and resolve incidents of dishonest or falsified research/results</a:t>
            </a:r>
          </a:p>
          <a:p>
            <a:r>
              <a:rPr lang="en-US" baseline="0" dirty="0" smtClean="0"/>
              <a:t>--Adequate support</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84DF4A69-7BE4-4D41-BCDA-721CEF9A7FD9}" type="slidenum">
              <a:rPr lang="en-US" smtClean="0"/>
              <a:t>5</a:t>
            </a:fld>
            <a:endParaRPr lang="en-US"/>
          </a:p>
        </p:txBody>
      </p:sp>
    </p:spTree>
    <p:extLst>
      <p:ext uri="{BB962C8B-B14F-4D97-AF65-F5344CB8AC3E}">
        <p14:creationId xmlns:p14="http://schemas.microsoft.com/office/powerpoint/2010/main" val="2896717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promote access: provide consistent metadata (author, title, date,</a:t>
            </a:r>
            <a:r>
              <a:rPr lang="en-US" baseline="0" dirty="0" smtClean="0"/>
              <a:t> </a:t>
            </a:r>
            <a:r>
              <a:rPr lang="en-US" dirty="0" smtClean="0"/>
              <a:t>affiliation, event, discipline, etc.) in an open access environment (</a:t>
            </a:r>
            <a:r>
              <a:rPr lang="en-US" dirty="0" err="1" smtClean="0"/>
              <a:t>BEPress</a:t>
            </a:r>
            <a:r>
              <a:rPr lang="en-US" dirty="0" smtClean="0"/>
              <a:t> </a:t>
            </a:r>
            <a:r>
              <a:rPr lang="en-US" dirty="0" err="1" smtClean="0"/>
              <a:t>DigitalCommons</a:t>
            </a:r>
            <a:r>
              <a:rPr lang="en-US" dirty="0" smtClean="0"/>
              <a:t>) that can be harvested with common</a:t>
            </a:r>
            <a:r>
              <a:rPr lang="en-US" baseline="0" dirty="0" smtClean="0"/>
              <a:t> protocols (OAI-PMH)  for inclusion in search engines (Google Scholar and potentially </a:t>
            </a:r>
            <a:r>
              <a:rPr lang="en-US" baseline="0" dirty="0" err="1" smtClean="0"/>
              <a:t>MnPALS</a:t>
            </a:r>
            <a:r>
              <a:rPr lang="en-US" baseline="0" dirty="0" smtClean="0"/>
              <a:t> Plus) for wide and rapid dissemination </a:t>
            </a:r>
          </a:p>
          <a:p>
            <a:r>
              <a:rPr lang="en-US" baseline="0" dirty="0" smtClean="0"/>
              <a:t>To encourage use: promote use of open access (freely available) under Creative Commons copyright licensing; </a:t>
            </a:r>
            <a:r>
              <a:rPr lang="en-US" baseline="0" dirty="0" err="1" smtClean="0"/>
              <a:t>BEPress</a:t>
            </a:r>
            <a:r>
              <a:rPr lang="en-US" baseline="0" dirty="0" smtClean="0"/>
              <a:t> </a:t>
            </a:r>
            <a:r>
              <a:rPr lang="en-US" baseline="0" dirty="0" err="1" smtClean="0"/>
              <a:t>DigitalCommons</a:t>
            </a:r>
            <a:endParaRPr lang="en-US" baseline="0" dirty="0" smtClean="0"/>
          </a:p>
          <a:p>
            <a:endParaRPr lang="en-US" baseline="0" dirty="0" smtClean="0"/>
          </a:p>
          <a:p>
            <a:r>
              <a:rPr lang="en-US" baseline="0" dirty="0" smtClean="0"/>
              <a:t>Both of these lower impact and access barriers and promote use (and impact)</a:t>
            </a:r>
          </a:p>
          <a:p>
            <a:endParaRPr lang="en-US" baseline="0" dirty="0" smtClean="0"/>
          </a:p>
          <a:p>
            <a:r>
              <a:rPr lang="en-US" baseline="0" dirty="0" smtClean="0"/>
              <a:t>Secondary aims:</a:t>
            </a:r>
          </a:p>
          <a:p>
            <a:r>
              <a:rPr lang="en-US" baseline="0" dirty="0" smtClean="0"/>
              <a:t>Establish policies and best practices to address digital asset preservation (fixity, future format migration as standards evolve, etc.) that supports sustainable access into the future</a:t>
            </a:r>
          </a:p>
          <a:p>
            <a:endParaRPr lang="en-US" baseline="0" dirty="0" smtClean="0"/>
          </a:p>
          <a:p>
            <a:r>
              <a:rPr lang="en-US" baseline="0" dirty="0" smtClean="0"/>
              <a:t>By promoting access and use of faculty/student scholarship and University documents, and addressing the digital asset management and preservation issues, to raise the visibility (profile) and prestige (SCSU’s contributions to the advancement of knowledge) of the University</a:t>
            </a:r>
          </a:p>
          <a:p>
            <a:endParaRPr lang="en-US" baseline="0" dirty="0" smtClean="0"/>
          </a:p>
          <a:p>
            <a:r>
              <a:rPr lang="en-US" baseline="0" dirty="0" smtClean="0"/>
              <a:t>Overall, </a:t>
            </a:r>
            <a:r>
              <a:rPr lang="en-US" baseline="0" dirty="0" err="1" smtClean="0"/>
              <a:t>BEPress</a:t>
            </a:r>
            <a:r>
              <a:rPr lang="en-US" baseline="0" dirty="0" smtClean="0"/>
              <a:t> </a:t>
            </a:r>
            <a:r>
              <a:rPr lang="en-US" baseline="0" dirty="0" err="1" smtClean="0"/>
              <a:t>DigitalCommons</a:t>
            </a:r>
            <a:r>
              <a:rPr lang="en-US" baseline="0" dirty="0" smtClean="0"/>
              <a:t> is not a final solution, but a bridge to an as yet unidentified unified system integrating access to library resources, database content, archival records, and local scholarship (discovery neutral a la Google) where the total cost of ownership can be reduced.</a:t>
            </a:r>
            <a:endParaRPr lang="en-US" dirty="0"/>
          </a:p>
        </p:txBody>
      </p:sp>
      <p:sp>
        <p:nvSpPr>
          <p:cNvPr id="4" name="Slide Number Placeholder 3"/>
          <p:cNvSpPr>
            <a:spLocks noGrp="1"/>
          </p:cNvSpPr>
          <p:nvPr>
            <p:ph type="sldNum" sz="quarter" idx="10"/>
          </p:nvPr>
        </p:nvSpPr>
        <p:spPr/>
        <p:txBody>
          <a:bodyPr/>
          <a:lstStyle/>
          <a:p>
            <a:fld id="{84DF4A69-7BE4-4D41-BCDA-721CEF9A7FD9}" type="slidenum">
              <a:rPr lang="en-US" smtClean="0"/>
              <a:t>6</a:t>
            </a:fld>
            <a:endParaRPr lang="en-US"/>
          </a:p>
        </p:txBody>
      </p:sp>
    </p:spTree>
    <p:extLst>
      <p:ext uri="{BB962C8B-B14F-4D97-AF65-F5344CB8AC3E}">
        <p14:creationId xmlns:p14="http://schemas.microsoft.com/office/powerpoint/2010/main" val="745792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late adopter of an</a:t>
            </a:r>
            <a:r>
              <a:rPr lang="en-US" baseline="0" dirty="0" smtClean="0"/>
              <a:t> IR, we are able to see what has worked and not worked for others.</a:t>
            </a:r>
          </a:p>
          <a:p>
            <a:endParaRPr lang="en-US" baseline="0" dirty="0" smtClean="0"/>
          </a:p>
          <a:p>
            <a:r>
              <a:rPr lang="en-US" baseline="0" dirty="0" smtClean="0"/>
              <a:t>Align with the University’s mission—enough said.</a:t>
            </a:r>
          </a:p>
          <a:p>
            <a:endParaRPr lang="en-US" baseline="0" dirty="0" smtClean="0"/>
          </a:p>
          <a:p>
            <a:r>
              <a:rPr lang="en-US" baseline="0" dirty="0" smtClean="0"/>
              <a:t>Emphasize the IR as a University initiative, de-emphasize the Library or ITS as “pushing” the initiative</a:t>
            </a:r>
          </a:p>
          <a:p>
            <a:endParaRPr lang="en-US" baseline="0" dirty="0" smtClean="0"/>
          </a:p>
          <a:p>
            <a:r>
              <a:rPr lang="en-US" baseline="0" dirty="0" smtClean="0"/>
              <a:t>Support of President and Provost?  Done, at least for the need and the goals</a:t>
            </a:r>
          </a:p>
          <a:p>
            <a:endParaRPr lang="en-US" baseline="0" dirty="0" smtClean="0"/>
          </a:p>
          <a:p>
            <a:r>
              <a:rPr lang="en-US" baseline="0" smtClean="0"/>
              <a:t>Emphasize scholarship first.</a:t>
            </a:r>
            <a:endParaRPr lang="en-US" dirty="0"/>
          </a:p>
        </p:txBody>
      </p:sp>
      <p:sp>
        <p:nvSpPr>
          <p:cNvPr id="4" name="Slide Number Placeholder 3"/>
          <p:cNvSpPr>
            <a:spLocks noGrp="1"/>
          </p:cNvSpPr>
          <p:nvPr>
            <p:ph type="sldNum" sz="quarter" idx="10"/>
          </p:nvPr>
        </p:nvSpPr>
        <p:spPr/>
        <p:txBody>
          <a:bodyPr/>
          <a:lstStyle/>
          <a:p>
            <a:fld id="{84DF4A69-7BE4-4D41-BCDA-721CEF9A7FD9}" type="slidenum">
              <a:rPr lang="en-US" smtClean="0"/>
              <a:t>7</a:t>
            </a:fld>
            <a:endParaRPr lang="en-US"/>
          </a:p>
        </p:txBody>
      </p:sp>
    </p:spTree>
    <p:extLst>
      <p:ext uri="{BB962C8B-B14F-4D97-AF65-F5344CB8AC3E}">
        <p14:creationId xmlns:p14="http://schemas.microsoft.com/office/powerpoint/2010/main" val="3421451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Contact me at any time.</a:t>
            </a:r>
            <a:endParaRPr lang="en-US" dirty="0"/>
          </a:p>
        </p:txBody>
      </p:sp>
      <p:sp>
        <p:nvSpPr>
          <p:cNvPr id="4" name="Slide Number Placeholder 3"/>
          <p:cNvSpPr>
            <a:spLocks noGrp="1"/>
          </p:cNvSpPr>
          <p:nvPr>
            <p:ph type="sldNum" sz="quarter" idx="10"/>
          </p:nvPr>
        </p:nvSpPr>
        <p:spPr/>
        <p:txBody>
          <a:bodyPr/>
          <a:lstStyle/>
          <a:p>
            <a:fld id="{84DF4A69-7BE4-4D41-BCDA-721CEF9A7FD9}" type="slidenum">
              <a:rPr lang="en-US" smtClean="0"/>
              <a:t>8</a:t>
            </a:fld>
            <a:endParaRPr lang="en-US"/>
          </a:p>
        </p:txBody>
      </p:sp>
    </p:spTree>
    <p:extLst>
      <p:ext uri="{BB962C8B-B14F-4D97-AF65-F5344CB8AC3E}">
        <p14:creationId xmlns:p14="http://schemas.microsoft.com/office/powerpoint/2010/main" val="3873100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DF4A69-7BE4-4D41-BCDA-721CEF9A7FD9}" type="slidenum">
              <a:rPr lang="en-US" smtClean="0"/>
              <a:t>9</a:t>
            </a:fld>
            <a:endParaRPr lang="en-US"/>
          </a:p>
        </p:txBody>
      </p:sp>
    </p:spTree>
    <p:extLst>
      <p:ext uri="{BB962C8B-B14F-4D97-AF65-F5344CB8AC3E}">
        <p14:creationId xmlns:p14="http://schemas.microsoft.com/office/powerpoint/2010/main" val="3132500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007EAB1-8BA0-4BC0-A3F6-C5D118FF2C1B}" type="datetimeFigureOut">
              <a:rPr lang="en-US" smtClean="0"/>
              <a:t>11/23/2011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C389AAA-EC0F-4B10-8FF5-9817FE9CA62B}"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07EAB1-8BA0-4BC0-A3F6-C5D118FF2C1B}" type="datetimeFigureOut">
              <a:rPr lang="en-US" smtClean="0"/>
              <a:t>11/23/2011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389AAA-EC0F-4B10-8FF5-9817FE9CA6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07EAB1-8BA0-4BC0-A3F6-C5D118FF2C1B}" type="datetimeFigureOut">
              <a:rPr lang="en-US" smtClean="0"/>
              <a:t>11/23/2011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389AAA-EC0F-4B10-8FF5-9817FE9CA6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07EAB1-8BA0-4BC0-A3F6-C5D118FF2C1B}" type="datetimeFigureOut">
              <a:rPr lang="en-US" smtClean="0"/>
              <a:t>11/23/2011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389AAA-EC0F-4B10-8FF5-9817FE9CA6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007EAB1-8BA0-4BC0-A3F6-C5D118FF2C1B}" type="datetimeFigureOut">
              <a:rPr lang="en-US" smtClean="0"/>
              <a:t>11/23/2011</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389AAA-EC0F-4B10-8FF5-9817FE9CA62B}"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07EAB1-8BA0-4BC0-A3F6-C5D118FF2C1B}" type="datetimeFigureOut">
              <a:rPr lang="en-US" smtClean="0"/>
              <a:t>11/23/2011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389AAA-EC0F-4B10-8FF5-9817FE9CA6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07EAB1-8BA0-4BC0-A3F6-C5D118FF2C1B}" type="datetimeFigureOut">
              <a:rPr lang="en-US" smtClean="0"/>
              <a:t>11/23/2011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389AAA-EC0F-4B10-8FF5-9817FE9CA6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07EAB1-8BA0-4BC0-A3F6-C5D118FF2C1B}" type="datetimeFigureOut">
              <a:rPr lang="en-US" smtClean="0"/>
              <a:t>11/23/2011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389AAA-EC0F-4B10-8FF5-9817FE9CA6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007EAB1-8BA0-4BC0-A3F6-C5D118FF2C1B}" type="datetimeFigureOut">
              <a:rPr lang="en-US" smtClean="0"/>
              <a:t>11/23/2011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389AAA-EC0F-4B10-8FF5-9817FE9CA6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07EAB1-8BA0-4BC0-A3F6-C5D118FF2C1B}" type="datetimeFigureOut">
              <a:rPr lang="en-US" smtClean="0"/>
              <a:t>11/23/2011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389AAA-EC0F-4B10-8FF5-9817FE9CA62B}"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A007EAB1-8BA0-4BC0-A3F6-C5D118FF2C1B}" type="datetimeFigureOut">
              <a:rPr lang="en-US" smtClean="0"/>
              <a:t>11/23/2011</a:t>
            </a:fld>
            <a:endParaRPr lang="en-US"/>
          </a:p>
        </p:txBody>
      </p:sp>
      <p:sp>
        <p:nvSpPr>
          <p:cNvPr id="7" name="Slide Number Placeholder 6"/>
          <p:cNvSpPr>
            <a:spLocks noGrp="1"/>
          </p:cNvSpPr>
          <p:nvPr>
            <p:ph type="sldNum" sz="quarter" idx="12"/>
          </p:nvPr>
        </p:nvSpPr>
        <p:spPr/>
        <p:txBody>
          <a:bodyPr/>
          <a:lstStyle/>
          <a:p>
            <a:fld id="{DC389AAA-EC0F-4B10-8FF5-9817FE9CA62B}"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A007EAB1-8BA0-4BC0-A3F6-C5D118FF2C1B}" type="datetimeFigureOut">
              <a:rPr lang="en-US" smtClean="0"/>
              <a:t>11/23/2011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C389AAA-EC0F-4B10-8FF5-9817FE9CA62B}"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repository.stcloudstate.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10000"/>
          </a:bodyPr>
          <a:lstStyle/>
          <a:p>
            <a:r>
              <a:rPr lang="en-US" b="1" dirty="0" smtClean="0"/>
              <a:t>Benefits of an institutional repository</a:t>
            </a:r>
            <a:endParaRPr lang="en-US" b="1" dirty="0"/>
          </a:p>
        </p:txBody>
      </p:sp>
      <p:sp>
        <p:nvSpPr>
          <p:cNvPr id="2" name="Title 1"/>
          <p:cNvSpPr>
            <a:spLocks noGrp="1"/>
          </p:cNvSpPr>
          <p:nvPr>
            <p:ph type="ctrTitle"/>
          </p:nvPr>
        </p:nvSpPr>
        <p:spPr/>
        <p:txBody>
          <a:bodyPr/>
          <a:lstStyle/>
          <a:p>
            <a:r>
              <a:rPr lang="en-US" sz="2800" dirty="0" smtClean="0"/>
              <a:t>the Repository </a:t>
            </a:r>
            <a:br>
              <a:rPr lang="en-US" sz="2800" dirty="0" smtClean="0"/>
            </a:br>
            <a:r>
              <a:rPr lang="en-US" sz="2800" dirty="0" smtClean="0"/>
              <a:t>at St. Cloud State University</a:t>
            </a:r>
            <a:endParaRPr lang="en-US" sz="2800" dirty="0"/>
          </a:p>
        </p:txBody>
      </p:sp>
      <p:pic>
        <p:nvPicPr>
          <p:cNvPr id="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24415" y="212396"/>
            <a:ext cx="2652711" cy="2626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4203097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What is The repository?</a:t>
            </a:r>
            <a:endParaRPr lang="en-US" dirty="0"/>
          </a:p>
        </p:txBody>
      </p:sp>
      <p:sp>
        <p:nvSpPr>
          <p:cNvPr id="3" name="Content Placeholder 2"/>
          <p:cNvSpPr>
            <a:spLocks noGrp="1"/>
          </p:cNvSpPr>
          <p:nvPr>
            <p:ph idx="1"/>
          </p:nvPr>
        </p:nvSpPr>
        <p:spPr/>
        <p:txBody>
          <a:bodyPr/>
          <a:lstStyle/>
          <a:p>
            <a:r>
              <a:rPr lang="en-US" dirty="0"/>
              <a:t>A digital collection of the intellectual output of students, faculty, administrators and others who are members of the University community</a:t>
            </a:r>
            <a:r>
              <a:rPr lang="en-US" dirty="0" smtClean="0"/>
              <a:t>.</a:t>
            </a:r>
          </a:p>
          <a:p>
            <a:r>
              <a:rPr lang="en-US" dirty="0" smtClean="0"/>
              <a:t>Expression of institutional vitality</a:t>
            </a:r>
            <a:endParaRPr lang="en-US" dirty="0"/>
          </a:p>
          <a:p>
            <a:r>
              <a:rPr lang="en-US" smtClean="0"/>
              <a:t>Contribution </a:t>
            </a:r>
            <a:r>
              <a:rPr lang="en-US" dirty="0" smtClean="0"/>
              <a:t>to a growing network of open access scholarship</a:t>
            </a:r>
          </a:p>
          <a:p>
            <a:r>
              <a:rPr lang="en-US" dirty="0" smtClean="0"/>
              <a:t>Puts faculty </a:t>
            </a:r>
            <a:r>
              <a:rPr lang="en-US" dirty="0"/>
              <a:t>and students in the mainstream of scholarly activities.</a:t>
            </a:r>
          </a:p>
          <a:p>
            <a:endParaRPr lang="en-US" dirty="0"/>
          </a:p>
        </p:txBody>
      </p:sp>
    </p:spTree>
    <p:extLst>
      <p:ext uri="{BB962C8B-B14F-4D97-AF65-F5344CB8AC3E}">
        <p14:creationId xmlns:p14="http://schemas.microsoft.com/office/powerpoint/2010/main" val="48549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1000"/>
                                        <p:tgtEl>
                                          <p:spTgt spid="3">
                                            <p:txEl>
                                              <p:pRg st="0" end="0"/>
                                            </p:txEl>
                                          </p:spTgt>
                                        </p:tgtEl>
                                      </p:cBhvr>
                                    </p:animEffect>
                                  </p:childTnLst>
                                </p:cTn>
                              </p:par>
                            </p:childTnLst>
                          </p:cTn>
                        </p:par>
                        <p:par>
                          <p:cTn id="12" fill="hold">
                            <p:stCondLst>
                              <p:cond delay="2000"/>
                            </p:stCondLst>
                            <p:childTnLst>
                              <p:par>
                                <p:cTn id="13" presetID="22"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1000"/>
                                        <p:tgtEl>
                                          <p:spTgt spid="3">
                                            <p:txEl>
                                              <p:pRg st="1" end="1"/>
                                            </p:txEl>
                                          </p:spTgt>
                                        </p:tgtEl>
                                      </p:cBhvr>
                                    </p:animEffect>
                                  </p:childTnLst>
                                </p:cTn>
                              </p:par>
                            </p:childTnLst>
                          </p:cTn>
                        </p:par>
                        <p:par>
                          <p:cTn id="16" fill="hold">
                            <p:stCondLst>
                              <p:cond delay="3000"/>
                            </p:stCondLst>
                            <p:childTnLst>
                              <p:par>
                                <p:cTn id="17" presetID="22"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up)">
                                      <p:cBhvr>
                                        <p:cTn id="19" dur="1000"/>
                                        <p:tgtEl>
                                          <p:spTgt spid="3">
                                            <p:txEl>
                                              <p:pRg st="2" end="2"/>
                                            </p:txEl>
                                          </p:spTgt>
                                        </p:tgtEl>
                                      </p:cBhvr>
                                    </p:animEffect>
                                  </p:childTnLst>
                                </p:cTn>
                              </p:par>
                            </p:childTnLst>
                          </p:cTn>
                        </p:par>
                        <p:par>
                          <p:cTn id="20" fill="hold">
                            <p:stCondLst>
                              <p:cond delay="4000"/>
                            </p:stCondLst>
                            <p:childTnLst>
                              <p:par>
                                <p:cTn id="21" presetID="22" presetClass="entr" presetSubtype="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up)">
                                      <p:cBhvr>
                                        <p:cTn id="2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What content should be included</a:t>
            </a:r>
            <a:br>
              <a:rPr lang="en-US" dirty="0" smtClean="0"/>
            </a:br>
            <a:r>
              <a:rPr lang="en-US" dirty="0" smtClean="0"/>
              <a:t>The repository?</a:t>
            </a:r>
            <a:endParaRPr lang="en-US" dirty="0"/>
          </a:p>
        </p:txBody>
      </p:sp>
      <p:sp>
        <p:nvSpPr>
          <p:cNvPr id="4" name="TextBox 3"/>
          <p:cNvSpPr txBox="1"/>
          <p:nvPr/>
        </p:nvSpPr>
        <p:spPr>
          <a:xfrm>
            <a:off x="1139392" y="2050562"/>
            <a:ext cx="3114955" cy="1477328"/>
          </a:xfrm>
          <a:prstGeom prst="rect">
            <a:avLst/>
          </a:prstGeom>
          <a:solidFill>
            <a:srgbClr val="FFC000"/>
          </a:solidFill>
        </p:spPr>
        <p:txBody>
          <a:bodyPr wrap="none" rtlCol="0">
            <a:spAutoFit/>
          </a:bodyPr>
          <a:lstStyle/>
          <a:p>
            <a:r>
              <a:rPr lang="en-US" b="1" dirty="0" smtClean="0"/>
              <a:t>Students:</a:t>
            </a:r>
          </a:p>
          <a:p>
            <a:r>
              <a:rPr lang="en-US" dirty="0" smtClean="0"/>
              <a:t>Master’s theses</a:t>
            </a:r>
          </a:p>
          <a:p>
            <a:r>
              <a:rPr lang="en-US" dirty="0" smtClean="0"/>
              <a:t>Doctoral dissertations</a:t>
            </a:r>
          </a:p>
          <a:p>
            <a:r>
              <a:rPr lang="en-US" dirty="0" smtClean="0"/>
              <a:t>Honors theses</a:t>
            </a:r>
          </a:p>
          <a:p>
            <a:r>
              <a:rPr lang="en-US" dirty="0" smtClean="0"/>
              <a:t>Research Colloquium papers</a:t>
            </a:r>
            <a:endParaRPr lang="en-US" dirty="0"/>
          </a:p>
        </p:txBody>
      </p:sp>
      <p:sp>
        <p:nvSpPr>
          <p:cNvPr id="5" name="TextBox 4"/>
          <p:cNvSpPr txBox="1"/>
          <p:nvPr/>
        </p:nvSpPr>
        <p:spPr>
          <a:xfrm>
            <a:off x="4796992" y="2064183"/>
            <a:ext cx="3127808" cy="1754326"/>
          </a:xfrm>
          <a:prstGeom prst="rect">
            <a:avLst/>
          </a:prstGeom>
          <a:solidFill>
            <a:srgbClr val="FFC000"/>
          </a:solidFill>
        </p:spPr>
        <p:txBody>
          <a:bodyPr wrap="square" rtlCol="0">
            <a:spAutoFit/>
          </a:bodyPr>
          <a:lstStyle/>
          <a:p>
            <a:r>
              <a:rPr lang="en-US" b="1" dirty="0" smtClean="0"/>
              <a:t>Faculty:</a:t>
            </a:r>
          </a:p>
          <a:p>
            <a:r>
              <a:rPr lang="en-US" dirty="0" smtClean="0"/>
              <a:t>Pre-prints or Post-prints</a:t>
            </a:r>
          </a:p>
          <a:p>
            <a:r>
              <a:rPr lang="en-US" dirty="0" smtClean="0"/>
              <a:t>Working papers</a:t>
            </a:r>
          </a:p>
          <a:p>
            <a:r>
              <a:rPr lang="en-US" dirty="0" smtClean="0"/>
              <a:t>Book chapters or Books</a:t>
            </a:r>
          </a:p>
          <a:p>
            <a:r>
              <a:rPr lang="en-US" dirty="0" smtClean="0"/>
              <a:t>Conference presentations</a:t>
            </a:r>
          </a:p>
          <a:p>
            <a:r>
              <a:rPr lang="en-US" dirty="0" smtClean="0"/>
              <a:t>Reports</a:t>
            </a:r>
            <a:endParaRPr lang="en-US" dirty="0"/>
          </a:p>
        </p:txBody>
      </p:sp>
      <p:sp>
        <p:nvSpPr>
          <p:cNvPr id="6" name="TextBox 5"/>
          <p:cNvSpPr txBox="1"/>
          <p:nvPr/>
        </p:nvSpPr>
        <p:spPr>
          <a:xfrm>
            <a:off x="4802500" y="4105870"/>
            <a:ext cx="3127808" cy="923330"/>
          </a:xfrm>
          <a:prstGeom prst="rect">
            <a:avLst/>
          </a:prstGeom>
          <a:solidFill>
            <a:srgbClr val="FFC000"/>
          </a:solidFill>
        </p:spPr>
        <p:txBody>
          <a:bodyPr wrap="square" rtlCol="0">
            <a:spAutoFit/>
          </a:bodyPr>
          <a:lstStyle/>
          <a:p>
            <a:r>
              <a:rPr lang="en-US" b="1" dirty="0" smtClean="0"/>
              <a:t>Non-SCSU:</a:t>
            </a:r>
          </a:p>
          <a:p>
            <a:r>
              <a:rPr lang="en-US" dirty="0" smtClean="0"/>
              <a:t>Papers presented at campus conferences or institutes</a:t>
            </a:r>
            <a:endParaRPr lang="en-US" dirty="0"/>
          </a:p>
        </p:txBody>
      </p:sp>
      <p:sp>
        <p:nvSpPr>
          <p:cNvPr id="7" name="TextBox 6"/>
          <p:cNvSpPr txBox="1"/>
          <p:nvPr/>
        </p:nvSpPr>
        <p:spPr>
          <a:xfrm>
            <a:off x="1156835" y="3828871"/>
            <a:ext cx="3127808" cy="1200329"/>
          </a:xfrm>
          <a:prstGeom prst="rect">
            <a:avLst/>
          </a:prstGeom>
          <a:solidFill>
            <a:srgbClr val="FFC000"/>
          </a:solidFill>
        </p:spPr>
        <p:txBody>
          <a:bodyPr wrap="square" rtlCol="0">
            <a:spAutoFit/>
          </a:bodyPr>
          <a:lstStyle/>
          <a:p>
            <a:r>
              <a:rPr lang="en-US" b="1" dirty="0" smtClean="0"/>
              <a:t>Institutional:</a:t>
            </a:r>
          </a:p>
          <a:p>
            <a:r>
              <a:rPr lang="en-US" dirty="0" smtClean="0"/>
              <a:t>Position papers</a:t>
            </a:r>
          </a:p>
          <a:p>
            <a:r>
              <a:rPr lang="en-US" dirty="0" smtClean="0"/>
              <a:t>Accreditation self-studies</a:t>
            </a:r>
          </a:p>
          <a:p>
            <a:r>
              <a:rPr lang="en-US" dirty="0" smtClean="0"/>
              <a:t>Annual reports</a:t>
            </a:r>
            <a:endParaRPr lang="en-US" dirty="0"/>
          </a:p>
        </p:txBody>
      </p:sp>
      <p:sp>
        <p:nvSpPr>
          <p:cNvPr id="9" name="TextBox 8"/>
          <p:cNvSpPr txBox="1"/>
          <p:nvPr/>
        </p:nvSpPr>
        <p:spPr>
          <a:xfrm>
            <a:off x="1156834" y="5257800"/>
            <a:ext cx="6773473" cy="646331"/>
          </a:xfrm>
          <a:prstGeom prst="rect">
            <a:avLst/>
          </a:prstGeom>
          <a:solidFill>
            <a:srgbClr val="FFD85D"/>
          </a:solidFill>
        </p:spPr>
        <p:txBody>
          <a:bodyPr wrap="square" rtlCol="0">
            <a:spAutoFit/>
          </a:bodyPr>
          <a:lstStyle/>
          <a:p>
            <a:pPr algn="ctr"/>
            <a:r>
              <a:rPr lang="en-US" dirty="0"/>
              <a:t>To join a growing network of more than 1300 open access scholarly repositories </a:t>
            </a:r>
            <a:r>
              <a:rPr lang="en-US" dirty="0" smtClean="0"/>
              <a:t>worldwide</a:t>
            </a:r>
            <a:endParaRPr lang="en-US" dirty="0"/>
          </a:p>
        </p:txBody>
      </p:sp>
    </p:spTree>
    <p:extLst>
      <p:ext uri="{BB962C8B-B14F-4D97-AF65-F5344CB8AC3E}">
        <p14:creationId xmlns:p14="http://schemas.microsoft.com/office/powerpoint/2010/main" val="23483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ppt_w</p:attrName>
                                        </p:attrNameLst>
                                      </p:cBhvr>
                                      <p:tavLst>
                                        <p:tav tm="0">
                                          <p:val>
                                            <p:fltVal val="0"/>
                                          </p:val>
                                        </p:tav>
                                        <p:tav tm="100000">
                                          <p:val>
                                            <p:strVal val="#ppt_w"/>
                                          </p:val>
                                        </p:tav>
                                      </p:tavLst>
                                    </p:anim>
                                    <p:anim calcmode="lin" valueType="num">
                                      <p:cBhvr>
                                        <p:cTn id="12" dur="1000" fill="hold"/>
                                        <p:tgtEl>
                                          <p:spTgt spid="4"/>
                                        </p:tgtEl>
                                        <p:attrNameLst>
                                          <p:attrName>ppt_h</p:attrName>
                                        </p:attrNameLst>
                                      </p:cBhvr>
                                      <p:tavLst>
                                        <p:tav tm="0">
                                          <p:val>
                                            <p:fltVal val="0"/>
                                          </p:val>
                                        </p:tav>
                                        <p:tav tm="100000">
                                          <p:val>
                                            <p:strVal val="#ppt_h"/>
                                          </p:val>
                                        </p:tav>
                                      </p:tavLst>
                                    </p:anim>
                                    <p:anim calcmode="lin" valueType="num">
                                      <p:cBhvr>
                                        <p:cTn id="13" dur="1000" fill="hold"/>
                                        <p:tgtEl>
                                          <p:spTgt spid="4"/>
                                        </p:tgtEl>
                                        <p:attrNameLst>
                                          <p:attrName>style.rotation</p:attrName>
                                        </p:attrNameLst>
                                      </p:cBhvr>
                                      <p:tavLst>
                                        <p:tav tm="0">
                                          <p:val>
                                            <p:fltVal val="90"/>
                                          </p:val>
                                        </p:tav>
                                        <p:tav tm="100000">
                                          <p:val>
                                            <p:fltVal val="0"/>
                                          </p:val>
                                        </p:tav>
                                      </p:tavLst>
                                    </p:anim>
                                    <p:animEffect transition="in" filter="fade">
                                      <p:cBhvr>
                                        <p:cTn id="14" dur="1000"/>
                                        <p:tgtEl>
                                          <p:spTgt spid="4"/>
                                        </p:tgtEl>
                                      </p:cBhvr>
                                    </p:animEffect>
                                  </p:childTnLst>
                                </p:cTn>
                              </p:par>
                            </p:childTnLst>
                          </p:cTn>
                        </p:par>
                        <p:par>
                          <p:cTn id="15" fill="hold">
                            <p:stCondLst>
                              <p:cond delay="2000"/>
                            </p:stCondLst>
                            <p:childTnLst>
                              <p:par>
                                <p:cTn id="16" presetID="31"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ppt_w</p:attrName>
                                        </p:attrNameLst>
                                      </p:cBhvr>
                                      <p:tavLst>
                                        <p:tav tm="0">
                                          <p:val>
                                            <p:fltVal val="0"/>
                                          </p:val>
                                        </p:tav>
                                        <p:tav tm="100000">
                                          <p:val>
                                            <p:strVal val="#ppt_w"/>
                                          </p:val>
                                        </p:tav>
                                      </p:tavLst>
                                    </p:anim>
                                    <p:anim calcmode="lin" valueType="num">
                                      <p:cBhvr>
                                        <p:cTn id="19" dur="1000" fill="hold"/>
                                        <p:tgtEl>
                                          <p:spTgt spid="5"/>
                                        </p:tgtEl>
                                        <p:attrNameLst>
                                          <p:attrName>ppt_h</p:attrName>
                                        </p:attrNameLst>
                                      </p:cBhvr>
                                      <p:tavLst>
                                        <p:tav tm="0">
                                          <p:val>
                                            <p:fltVal val="0"/>
                                          </p:val>
                                        </p:tav>
                                        <p:tav tm="100000">
                                          <p:val>
                                            <p:strVal val="#ppt_h"/>
                                          </p:val>
                                        </p:tav>
                                      </p:tavLst>
                                    </p:anim>
                                    <p:anim calcmode="lin" valueType="num">
                                      <p:cBhvr>
                                        <p:cTn id="20" dur="1000" fill="hold"/>
                                        <p:tgtEl>
                                          <p:spTgt spid="5"/>
                                        </p:tgtEl>
                                        <p:attrNameLst>
                                          <p:attrName>style.rotation</p:attrName>
                                        </p:attrNameLst>
                                      </p:cBhvr>
                                      <p:tavLst>
                                        <p:tav tm="0">
                                          <p:val>
                                            <p:fltVal val="90"/>
                                          </p:val>
                                        </p:tav>
                                        <p:tav tm="100000">
                                          <p:val>
                                            <p:fltVal val="0"/>
                                          </p:val>
                                        </p:tav>
                                      </p:tavLst>
                                    </p:anim>
                                    <p:animEffect transition="in" filter="fade">
                                      <p:cBhvr>
                                        <p:cTn id="21" dur="1000"/>
                                        <p:tgtEl>
                                          <p:spTgt spid="5"/>
                                        </p:tgtEl>
                                      </p:cBhvr>
                                    </p:animEffect>
                                  </p:childTnLst>
                                </p:cTn>
                              </p:par>
                            </p:childTnLst>
                          </p:cTn>
                        </p:par>
                        <p:par>
                          <p:cTn id="22" fill="hold">
                            <p:stCondLst>
                              <p:cond delay="3000"/>
                            </p:stCondLst>
                            <p:childTnLst>
                              <p:par>
                                <p:cTn id="23" presetID="31"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1000" fill="hold"/>
                                        <p:tgtEl>
                                          <p:spTgt spid="7"/>
                                        </p:tgtEl>
                                        <p:attrNameLst>
                                          <p:attrName>ppt_w</p:attrName>
                                        </p:attrNameLst>
                                      </p:cBhvr>
                                      <p:tavLst>
                                        <p:tav tm="0">
                                          <p:val>
                                            <p:fltVal val="0"/>
                                          </p:val>
                                        </p:tav>
                                        <p:tav tm="100000">
                                          <p:val>
                                            <p:strVal val="#ppt_w"/>
                                          </p:val>
                                        </p:tav>
                                      </p:tavLst>
                                    </p:anim>
                                    <p:anim calcmode="lin" valueType="num">
                                      <p:cBhvr>
                                        <p:cTn id="26" dur="1000" fill="hold"/>
                                        <p:tgtEl>
                                          <p:spTgt spid="7"/>
                                        </p:tgtEl>
                                        <p:attrNameLst>
                                          <p:attrName>ppt_h</p:attrName>
                                        </p:attrNameLst>
                                      </p:cBhvr>
                                      <p:tavLst>
                                        <p:tav tm="0">
                                          <p:val>
                                            <p:fltVal val="0"/>
                                          </p:val>
                                        </p:tav>
                                        <p:tav tm="100000">
                                          <p:val>
                                            <p:strVal val="#ppt_h"/>
                                          </p:val>
                                        </p:tav>
                                      </p:tavLst>
                                    </p:anim>
                                    <p:anim calcmode="lin" valueType="num">
                                      <p:cBhvr>
                                        <p:cTn id="27" dur="1000" fill="hold"/>
                                        <p:tgtEl>
                                          <p:spTgt spid="7"/>
                                        </p:tgtEl>
                                        <p:attrNameLst>
                                          <p:attrName>style.rotation</p:attrName>
                                        </p:attrNameLst>
                                      </p:cBhvr>
                                      <p:tavLst>
                                        <p:tav tm="0">
                                          <p:val>
                                            <p:fltVal val="90"/>
                                          </p:val>
                                        </p:tav>
                                        <p:tav tm="100000">
                                          <p:val>
                                            <p:fltVal val="0"/>
                                          </p:val>
                                        </p:tav>
                                      </p:tavLst>
                                    </p:anim>
                                    <p:animEffect transition="in" filter="fade">
                                      <p:cBhvr>
                                        <p:cTn id="28" dur="1000"/>
                                        <p:tgtEl>
                                          <p:spTgt spid="7"/>
                                        </p:tgtEl>
                                      </p:cBhvr>
                                    </p:animEffect>
                                  </p:childTnLst>
                                </p:cTn>
                              </p:par>
                            </p:childTnLst>
                          </p:cTn>
                        </p:par>
                        <p:par>
                          <p:cTn id="29" fill="hold">
                            <p:stCondLst>
                              <p:cond delay="4000"/>
                            </p:stCondLst>
                            <p:childTnLst>
                              <p:par>
                                <p:cTn id="30" presetID="31" presetClass="entr" presetSubtype="0"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1000" fill="hold"/>
                                        <p:tgtEl>
                                          <p:spTgt spid="6"/>
                                        </p:tgtEl>
                                        <p:attrNameLst>
                                          <p:attrName>ppt_w</p:attrName>
                                        </p:attrNameLst>
                                      </p:cBhvr>
                                      <p:tavLst>
                                        <p:tav tm="0">
                                          <p:val>
                                            <p:fltVal val="0"/>
                                          </p:val>
                                        </p:tav>
                                        <p:tav tm="100000">
                                          <p:val>
                                            <p:strVal val="#ppt_w"/>
                                          </p:val>
                                        </p:tav>
                                      </p:tavLst>
                                    </p:anim>
                                    <p:anim calcmode="lin" valueType="num">
                                      <p:cBhvr>
                                        <p:cTn id="33" dur="1000" fill="hold"/>
                                        <p:tgtEl>
                                          <p:spTgt spid="6"/>
                                        </p:tgtEl>
                                        <p:attrNameLst>
                                          <p:attrName>ppt_h</p:attrName>
                                        </p:attrNameLst>
                                      </p:cBhvr>
                                      <p:tavLst>
                                        <p:tav tm="0">
                                          <p:val>
                                            <p:fltVal val="0"/>
                                          </p:val>
                                        </p:tav>
                                        <p:tav tm="100000">
                                          <p:val>
                                            <p:strVal val="#ppt_h"/>
                                          </p:val>
                                        </p:tav>
                                      </p:tavLst>
                                    </p:anim>
                                    <p:anim calcmode="lin" valueType="num">
                                      <p:cBhvr>
                                        <p:cTn id="34" dur="1000" fill="hold"/>
                                        <p:tgtEl>
                                          <p:spTgt spid="6"/>
                                        </p:tgtEl>
                                        <p:attrNameLst>
                                          <p:attrName>style.rotation</p:attrName>
                                        </p:attrNameLst>
                                      </p:cBhvr>
                                      <p:tavLst>
                                        <p:tav tm="0">
                                          <p:val>
                                            <p:fltVal val="90"/>
                                          </p:val>
                                        </p:tav>
                                        <p:tav tm="100000">
                                          <p:val>
                                            <p:fltVal val="0"/>
                                          </p:val>
                                        </p:tav>
                                      </p:tavLst>
                                    </p:anim>
                                    <p:animEffect transition="in" filter="fade">
                                      <p:cBhvr>
                                        <p:cTn id="35" dur="1000"/>
                                        <p:tgtEl>
                                          <p:spTgt spid="6"/>
                                        </p:tgtEl>
                                      </p:cBhvr>
                                    </p:animEffect>
                                  </p:childTnLst>
                                </p:cTn>
                              </p:par>
                            </p:childTnLst>
                          </p:cTn>
                        </p:par>
                        <p:par>
                          <p:cTn id="36" fill="hold">
                            <p:stCondLst>
                              <p:cond delay="5000"/>
                            </p:stCondLst>
                            <p:childTnLst>
                              <p:par>
                                <p:cTn id="37" presetID="10" presetClass="entr" presetSubtype="0"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6" grpId="0" animBg="1"/>
      <p:bldP spid="7"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Advantages of The repository</a:t>
            </a:r>
            <a:endParaRPr lang="en-US" dirty="0"/>
          </a:p>
        </p:txBody>
      </p:sp>
      <p:sp>
        <p:nvSpPr>
          <p:cNvPr id="3" name="Content Placeholder 2"/>
          <p:cNvSpPr>
            <a:spLocks noGrp="1"/>
          </p:cNvSpPr>
          <p:nvPr>
            <p:ph idx="1"/>
          </p:nvPr>
        </p:nvSpPr>
        <p:spPr/>
        <p:txBody>
          <a:bodyPr>
            <a:normAutofit/>
          </a:bodyPr>
          <a:lstStyle/>
          <a:p>
            <a:r>
              <a:rPr lang="en-US" dirty="0" smtClean="0"/>
              <a:t>Fulfill the vision in Community of Scholars report</a:t>
            </a:r>
          </a:p>
          <a:p>
            <a:r>
              <a:rPr lang="en-US" dirty="0" smtClean="0"/>
              <a:t>Support </a:t>
            </a:r>
            <a:r>
              <a:rPr lang="en-US" dirty="0" smtClean="0"/>
              <a:t>faculty scholarship through open access to and archiving pre- and post-prints and other </a:t>
            </a:r>
            <a:r>
              <a:rPr lang="en-US" dirty="0" smtClean="0"/>
              <a:t>scholarship</a:t>
            </a:r>
          </a:p>
          <a:p>
            <a:r>
              <a:rPr lang="en-US" dirty="0"/>
              <a:t>Promote the idea that our students’ knowledge has value through archiving theses and dissertations and other </a:t>
            </a:r>
            <a:r>
              <a:rPr lang="en-US" dirty="0" smtClean="0"/>
              <a:t>research</a:t>
            </a:r>
            <a:endParaRPr lang="en-US" dirty="0" smtClean="0"/>
          </a:p>
          <a:p>
            <a:r>
              <a:rPr lang="en-US" dirty="0" smtClean="0"/>
              <a:t>Expand </a:t>
            </a:r>
            <a:r>
              <a:rPr lang="en-US" dirty="0" smtClean="0"/>
              <a:t>institutional visibility</a:t>
            </a:r>
            <a:r>
              <a:rPr lang="en-US" dirty="0" smtClean="0"/>
              <a:t>, access, audience, and impact</a:t>
            </a:r>
          </a:p>
          <a:p>
            <a:r>
              <a:rPr lang="en-US" dirty="0" smtClean="0"/>
              <a:t>Showcase the University to prospective students, colleagues, funders</a:t>
            </a:r>
            <a:r>
              <a:rPr lang="en-US" smtClean="0"/>
              <a:t>, </a:t>
            </a:r>
            <a:r>
              <a:rPr lang="en-US" smtClean="0"/>
              <a:t>stakeholders</a:t>
            </a:r>
            <a:endParaRPr lang="en-US" dirty="0" smtClean="0"/>
          </a:p>
        </p:txBody>
      </p:sp>
    </p:spTree>
    <p:extLst>
      <p:ext uri="{BB962C8B-B14F-4D97-AF65-F5344CB8AC3E}">
        <p14:creationId xmlns:p14="http://schemas.microsoft.com/office/powerpoint/2010/main" val="213542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1500"/>
                                        <p:tgtEl>
                                          <p:spTgt spid="3">
                                            <p:txEl>
                                              <p:pRg st="0" end="0"/>
                                            </p:txEl>
                                          </p:spTgt>
                                        </p:tgtEl>
                                      </p:cBhvr>
                                    </p:animEffect>
                                  </p:childTnLst>
                                </p:cTn>
                              </p:par>
                            </p:childTnLst>
                          </p:cTn>
                        </p:par>
                        <p:par>
                          <p:cTn id="12" fill="hold">
                            <p:stCondLst>
                              <p:cond delay="2500"/>
                            </p:stCondLst>
                            <p:childTnLst>
                              <p:par>
                                <p:cTn id="13" presetID="22"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1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up)">
                                      <p:cBhvr>
                                        <p:cTn id="20" dur="1500"/>
                                        <p:tgtEl>
                                          <p:spTgt spid="3">
                                            <p:txEl>
                                              <p:pRg st="2" end="2"/>
                                            </p:txEl>
                                          </p:spTgt>
                                        </p:tgtEl>
                                      </p:cBhvr>
                                    </p:animEffect>
                                  </p:childTnLst>
                                </p:cTn>
                              </p:par>
                            </p:childTnLst>
                          </p:cTn>
                        </p:par>
                        <p:par>
                          <p:cTn id="21" fill="hold">
                            <p:stCondLst>
                              <p:cond delay="1500"/>
                            </p:stCondLst>
                            <p:childTnLst>
                              <p:par>
                                <p:cTn id="22" presetID="22" presetClass="entr" presetSubtype="1"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up)">
                                      <p:cBhvr>
                                        <p:cTn id="24" dur="1500"/>
                                        <p:tgtEl>
                                          <p:spTgt spid="3">
                                            <p:txEl>
                                              <p:pRg st="3" end="3"/>
                                            </p:txEl>
                                          </p:spTgt>
                                        </p:tgtEl>
                                      </p:cBhvr>
                                    </p:animEffect>
                                  </p:childTnLst>
                                </p:cTn>
                              </p:par>
                            </p:childTnLst>
                          </p:cTn>
                        </p:par>
                        <p:par>
                          <p:cTn id="25" fill="hold">
                            <p:stCondLst>
                              <p:cond delay="3000"/>
                            </p:stCondLst>
                            <p:childTnLst>
                              <p:par>
                                <p:cTn id="26" presetID="22" presetClass="entr" presetSubtype="1"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ipe(up)">
                                      <p:cBhvr>
                                        <p:cTn id="28"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concerns		</a:t>
            </a:r>
            <a:endParaRPr lang="en-US" dirty="0"/>
          </a:p>
        </p:txBody>
      </p:sp>
      <p:sp>
        <p:nvSpPr>
          <p:cNvPr id="3" name="Content Placeholder 2"/>
          <p:cNvSpPr>
            <a:spLocks noGrp="1"/>
          </p:cNvSpPr>
          <p:nvPr>
            <p:ph idx="1"/>
          </p:nvPr>
        </p:nvSpPr>
        <p:spPr/>
        <p:txBody>
          <a:bodyPr/>
          <a:lstStyle/>
          <a:p>
            <a:r>
              <a:rPr lang="en-US" dirty="0" smtClean="0"/>
              <a:t>Authors</a:t>
            </a:r>
            <a:endParaRPr lang="en-US" dirty="0"/>
          </a:p>
          <a:p>
            <a:pPr lvl="1"/>
            <a:r>
              <a:rPr lang="en-US" dirty="0" smtClean="0"/>
              <a:t>Copyright restrictions placed by publishers</a:t>
            </a:r>
          </a:p>
          <a:p>
            <a:pPr lvl="1"/>
            <a:r>
              <a:rPr lang="en-US" dirty="0" smtClean="0"/>
              <a:t>Copyright infringements and plagiarism</a:t>
            </a:r>
          </a:p>
          <a:p>
            <a:pPr lvl="1"/>
            <a:r>
              <a:rPr lang="en-US" dirty="0" smtClean="0"/>
              <a:t>Ease and control of deposit</a:t>
            </a:r>
          </a:p>
          <a:p>
            <a:pPr lvl="1"/>
            <a:r>
              <a:rPr lang="en-US" dirty="0" smtClean="0"/>
              <a:t>Deposit agreement</a:t>
            </a:r>
          </a:p>
          <a:p>
            <a:pPr lvl="1"/>
            <a:r>
              <a:rPr lang="en-US" dirty="0" smtClean="0"/>
              <a:t>Usage Statistics</a:t>
            </a:r>
          </a:p>
          <a:p>
            <a:r>
              <a:rPr lang="en-US" dirty="0" smtClean="0"/>
              <a:t>University</a:t>
            </a:r>
          </a:p>
          <a:p>
            <a:pPr lvl="1"/>
            <a:r>
              <a:rPr lang="en-US" dirty="0" smtClean="0"/>
              <a:t>Image of the University</a:t>
            </a:r>
          </a:p>
          <a:p>
            <a:pPr lvl="1"/>
            <a:r>
              <a:rPr lang="en-US" dirty="0" smtClean="0"/>
              <a:t>Academic dishonesty</a:t>
            </a:r>
          </a:p>
          <a:p>
            <a:pPr lvl="1"/>
            <a:r>
              <a:rPr lang="en-US" dirty="0" smtClean="0"/>
              <a:t>Adequate support</a:t>
            </a:r>
          </a:p>
        </p:txBody>
      </p:sp>
    </p:spTree>
    <p:extLst>
      <p:ext uri="{BB962C8B-B14F-4D97-AF65-F5344CB8AC3E}">
        <p14:creationId xmlns:p14="http://schemas.microsoft.com/office/powerpoint/2010/main" val="1614571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1" fill="hold" grpId="0" nodeType="afterEffect">
                                  <p:stCondLst>
                                    <p:cond delay="40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1000"/>
                                        <p:tgtEl>
                                          <p:spTgt spid="3">
                                            <p:txEl>
                                              <p:pRg st="0" end="0"/>
                                            </p:txEl>
                                          </p:spTgt>
                                        </p:tgtEl>
                                      </p:cBhvr>
                                    </p:animEffect>
                                  </p:childTnLst>
                                </p:cTn>
                              </p:par>
                              <p:par>
                                <p:cTn id="12" presetID="22" presetClass="entr" presetSubtype="1" fill="hold" grpId="0" nodeType="withEffect">
                                  <p:stCondLst>
                                    <p:cond delay="4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up)">
                                      <p:cBhvr>
                                        <p:cTn id="14" dur="1000"/>
                                        <p:tgtEl>
                                          <p:spTgt spid="3">
                                            <p:txEl>
                                              <p:pRg st="1" end="1"/>
                                            </p:txEl>
                                          </p:spTgt>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up)">
                                      <p:cBhvr>
                                        <p:cTn id="17" dur="1000"/>
                                        <p:tgtEl>
                                          <p:spTgt spid="3">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up)">
                                      <p:cBhvr>
                                        <p:cTn id="20" dur="1000"/>
                                        <p:tgtEl>
                                          <p:spTgt spid="3">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1000"/>
                                        <p:tgtEl>
                                          <p:spTgt spid="3">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up)">
                                      <p:cBhvr>
                                        <p:cTn id="26" dur="1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1000"/>
                                        <p:tgtEl>
                                          <p:spTgt spid="3">
                                            <p:txEl>
                                              <p:pRg st="6" end="6"/>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wipe(up)">
                                      <p:cBhvr>
                                        <p:cTn id="34" dur="1000"/>
                                        <p:tgtEl>
                                          <p:spTgt spid="3">
                                            <p:txEl>
                                              <p:pRg st="7" end="7"/>
                                            </p:txEl>
                                          </p:spTgt>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wipe(up)">
                                      <p:cBhvr>
                                        <p:cTn id="37" dur="1000"/>
                                        <p:tgtEl>
                                          <p:spTgt spid="3">
                                            <p:txEl>
                                              <p:pRg st="8" end="8"/>
                                            </p:txEl>
                                          </p:spTgt>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wipe(up)">
                                      <p:cBhvr>
                                        <p:cTn id="40"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3200" dirty="0" smtClean="0"/>
              <a:t>First steps for </a:t>
            </a:r>
            <a:br>
              <a:rPr lang="en-US" sz="3200" dirty="0" smtClean="0"/>
            </a:br>
            <a:r>
              <a:rPr lang="en-US" sz="3200" dirty="0" smtClean="0"/>
              <a:t>the repository</a:t>
            </a:r>
            <a:endParaRPr lang="en-US" sz="3200" dirty="0"/>
          </a:p>
        </p:txBody>
      </p:sp>
      <p:sp>
        <p:nvSpPr>
          <p:cNvPr id="4" name="TextBox 3"/>
          <p:cNvSpPr txBox="1"/>
          <p:nvPr/>
        </p:nvSpPr>
        <p:spPr>
          <a:xfrm>
            <a:off x="1478280" y="2089666"/>
            <a:ext cx="6400800" cy="830997"/>
          </a:xfrm>
          <a:prstGeom prst="rect">
            <a:avLst/>
          </a:prstGeom>
          <a:solidFill>
            <a:srgbClr val="FFC000"/>
          </a:solidFill>
        </p:spPr>
        <p:txBody>
          <a:bodyPr wrap="square" rtlCol="0" anchor="ctr">
            <a:spAutoFit/>
          </a:bodyPr>
          <a:lstStyle/>
          <a:p>
            <a:pPr algn="ctr"/>
            <a:r>
              <a:rPr lang="en-US" sz="2400" dirty="0"/>
              <a:t>Promote </a:t>
            </a:r>
            <a:r>
              <a:rPr lang="en-US" sz="2400" dirty="0" smtClean="0"/>
              <a:t>deposit and use </a:t>
            </a:r>
            <a:r>
              <a:rPr lang="en-US" sz="2400" dirty="0"/>
              <a:t>of faculty and student </a:t>
            </a:r>
            <a:r>
              <a:rPr lang="en-US" sz="2400" dirty="0" smtClean="0"/>
              <a:t>scholarship</a:t>
            </a:r>
            <a:endParaRPr lang="en-US" sz="2400" dirty="0"/>
          </a:p>
        </p:txBody>
      </p:sp>
      <p:sp>
        <p:nvSpPr>
          <p:cNvPr id="5" name="TextBox 4"/>
          <p:cNvSpPr txBox="1"/>
          <p:nvPr/>
        </p:nvSpPr>
        <p:spPr>
          <a:xfrm>
            <a:off x="2628900" y="3429000"/>
            <a:ext cx="4038600" cy="1015663"/>
          </a:xfrm>
          <a:prstGeom prst="rect">
            <a:avLst/>
          </a:prstGeom>
          <a:solidFill>
            <a:srgbClr val="FFDB69"/>
          </a:solidFill>
        </p:spPr>
        <p:txBody>
          <a:bodyPr wrap="square" rtlCol="0" anchor="ctr">
            <a:spAutoFit/>
          </a:bodyPr>
          <a:lstStyle/>
          <a:p>
            <a:pPr algn="ctr"/>
            <a:r>
              <a:rPr lang="en-US" sz="2000" dirty="0"/>
              <a:t>Establish consistent policies for the preservation and sustainability of digital </a:t>
            </a:r>
            <a:r>
              <a:rPr lang="en-US" sz="2000" dirty="0" smtClean="0"/>
              <a:t>content</a:t>
            </a:r>
            <a:endParaRPr lang="en-US" sz="2000" dirty="0"/>
          </a:p>
        </p:txBody>
      </p:sp>
      <p:sp>
        <p:nvSpPr>
          <p:cNvPr id="7" name="TextBox 6"/>
          <p:cNvSpPr txBox="1"/>
          <p:nvPr/>
        </p:nvSpPr>
        <p:spPr>
          <a:xfrm>
            <a:off x="2057400" y="4648200"/>
            <a:ext cx="5181600" cy="707886"/>
          </a:xfrm>
          <a:prstGeom prst="rect">
            <a:avLst/>
          </a:prstGeom>
          <a:solidFill>
            <a:srgbClr val="FFDB69"/>
          </a:solidFill>
        </p:spPr>
        <p:txBody>
          <a:bodyPr wrap="square" rtlCol="0" anchor="ctr">
            <a:spAutoFit/>
          </a:bodyPr>
          <a:lstStyle/>
          <a:p>
            <a:pPr algn="ctr"/>
            <a:r>
              <a:rPr lang="en-US" sz="2000" dirty="0" smtClean="0"/>
              <a:t>Meet with academic departments to encourage faculty deposits</a:t>
            </a:r>
            <a:endParaRPr lang="en-US" sz="2000" dirty="0"/>
          </a:p>
        </p:txBody>
      </p:sp>
      <p:sp>
        <p:nvSpPr>
          <p:cNvPr id="6" name="TextBox 5"/>
          <p:cNvSpPr txBox="1"/>
          <p:nvPr/>
        </p:nvSpPr>
        <p:spPr>
          <a:xfrm>
            <a:off x="1981200" y="5616714"/>
            <a:ext cx="5410200" cy="707886"/>
          </a:xfrm>
          <a:prstGeom prst="rect">
            <a:avLst/>
          </a:prstGeom>
          <a:solidFill>
            <a:srgbClr val="FFDB69"/>
          </a:solidFill>
        </p:spPr>
        <p:txBody>
          <a:bodyPr wrap="square" rtlCol="0" anchor="ctr">
            <a:spAutoFit/>
          </a:bodyPr>
          <a:lstStyle/>
          <a:p>
            <a:pPr algn="ctr"/>
            <a:r>
              <a:rPr lang="en-US" sz="2000" dirty="0" smtClean="0"/>
              <a:t>Work with Graduate Studies to develop support programs for theses and dissertations</a:t>
            </a:r>
            <a:endParaRPr lang="en-US" sz="2000" dirty="0"/>
          </a:p>
        </p:txBody>
      </p:sp>
    </p:spTree>
    <p:extLst>
      <p:ext uri="{BB962C8B-B14F-4D97-AF65-F5344CB8AC3E}">
        <p14:creationId xmlns:p14="http://schemas.microsoft.com/office/powerpoint/2010/main" val="3068366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ppt_w</p:attrName>
                                        </p:attrNameLst>
                                      </p:cBhvr>
                                      <p:tavLst>
                                        <p:tav tm="0">
                                          <p:val>
                                            <p:fltVal val="0"/>
                                          </p:val>
                                        </p:tav>
                                        <p:tav tm="100000">
                                          <p:val>
                                            <p:strVal val="#ppt_w"/>
                                          </p:val>
                                        </p:tav>
                                      </p:tavLst>
                                    </p:anim>
                                    <p:anim calcmode="lin" valueType="num">
                                      <p:cBhvr>
                                        <p:cTn id="12" dur="1000" fill="hold"/>
                                        <p:tgtEl>
                                          <p:spTgt spid="4"/>
                                        </p:tgtEl>
                                        <p:attrNameLst>
                                          <p:attrName>ppt_h</p:attrName>
                                        </p:attrNameLst>
                                      </p:cBhvr>
                                      <p:tavLst>
                                        <p:tav tm="0">
                                          <p:val>
                                            <p:fltVal val="0"/>
                                          </p:val>
                                        </p:tav>
                                        <p:tav tm="100000">
                                          <p:val>
                                            <p:strVal val="#ppt_h"/>
                                          </p:val>
                                        </p:tav>
                                      </p:tavLst>
                                    </p:anim>
                                    <p:anim calcmode="lin" valueType="num">
                                      <p:cBhvr>
                                        <p:cTn id="13" dur="1000" fill="hold"/>
                                        <p:tgtEl>
                                          <p:spTgt spid="4"/>
                                        </p:tgtEl>
                                        <p:attrNameLst>
                                          <p:attrName>style.rotation</p:attrName>
                                        </p:attrNameLst>
                                      </p:cBhvr>
                                      <p:tavLst>
                                        <p:tav tm="0">
                                          <p:val>
                                            <p:fltVal val="90"/>
                                          </p:val>
                                        </p:tav>
                                        <p:tav tm="100000">
                                          <p:val>
                                            <p:fltVal val="0"/>
                                          </p:val>
                                        </p:tav>
                                      </p:tavLst>
                                    </p:anim>
                                    <p:animEffect transition="in" filter="fade">
                                      <p:cBhvr>
                                        <p:cTn id="14" dur="1000"/>
                                        <p:tgtEl>
                                          <p:spTgt spid="4"/>
                                        </p:tgtEl>
                                      </p:cBhvr>
                                    </p:animEffect>
                                  </p:childTnLst>
                                </p:cTn>
                              </p:par>
                            </p:childTnLst>
                          </p:cTn>
                        </p:par>
                        <p:par>
                          <p:cTn id="15" fill="hold">
                            <p:stCondLst>
                              <p:cond delay="2000"/>
                            </p:stCondLst>
                            <p:childTnLst>
                              <p:par>
                                <p:cTn id="16" presetID="10"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1000"/>
                                        <p:tgtEl>
                                          <p:spTgt spid="5"/>
                                        </p:tgtEl>
                                      </p:cBhvr>
                                    </p:animEffect>
                                  </p:childTnLst>
                                </p:cTn>
                              </p:par>
                            </p:childTnLst>
                          </p:cTn>
                        </p:par>
                        <p:par>
                          <p:cTn id="19" fill="hold">
                            <p:stCondLst>
                              <p:cond delay="3000"/>
                            </p:stCondLst>
                            <p:childTnLst>
                              <p:par>
                                <p:cTn id="20" presetID="10" presetClass="entr" presetSubtype="0"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par>
                          <p:cTn id="23" fill="hold">
                            <p:stCondLst>
                              <p:cond delay="4000"/>
                            </p:stCondLst>
                            <p:childTnLst>
                              <p:par>
                                <p:cTn id="24" presetID="10" presetClass="entr" presetSubtype="0" fill="hold" grpId="0"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5" grpId="0" animBg="1"/>
      <p:bldP spid="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Ensuring Repository Success</a:t>
            </a:r>
            <a:endParaRPr lang="en-US" dirty="0"/>
          </a:p>
        </p:txBody>
      </p:sp>
      <p:sp>
        <p:nvSpPr>
          <p:cNvPr id="3" name="Content Placeholder 2"/>
          <p:cNvSpPr>
            <a:spLocks noGrp="1"/>
          </p:cNvSpPr>
          <p:nvPr>
            <p:ph idx="1"/>
          </p:nvPr>
        </p:nvSpPr>
        <p:spPr/>
        <p:txBody>
          <a:bodyPr/>
          <a:lstStyle/>
          <a:p>
            <a:r>
              <a:rPr lang="en-US" dirty="0" smtClean="0"/>
              <a:t>Build on the experience of others</a:t>
            </a:r>
          </a:p>
          <a:p>
            <a:r>
              <a:rPr lang="en-US" dirty="0" smtClean="0"/>
              <a:t>Align with the University’s mission</a:t>
            </a:r>
          </a:p>
          <a:p>
            <a:r>
              <a:rPr lang="en-US" dirty="0" smtClean="0"/>
              <a:t>Emphasize the Repository as a </a:t>
            </a:r>
            <a:r>
              <a:rPr lang="en-US" i="1" dirty="0" smtClean="0"/>
              <a:t>University</a:t>
            </a:r>
            <a:r>
              <a:rPr lang="en-US" dirty="0" smtClean="0"/>
              <a:t> initiative</a:t>
            </a:r>
            <a:endParaRPr lang="en-US" dirty="0"/>
          </a:p>
          <a:p>
            <a:r>
              <a:rPr lang="en-US" dirty="0" smtClean="0"/>
              <a:t>Support from the President and Provost</a:t>
            </a:r>
          </a:p>
          <a:p>
            <a:r>
              <a:rPr lang="en-US" dirty="0" smtClean="0"/>
              <a:t>Emphasize </a:t>
            </a:r>
            <a:r>
              <a:rPr lang="en-US" i="1" dirty="0" smtClean="0"/>
              <a:t>scholarship</a:t>
            </a:r>
            <a:r>
              <a:rPr lang="en-US" dirty="0" smtClean="0"/>
              <a:t> first</a:t>
            </a:r>
          </a:p>
          <a:p>
            <a:endParaRPr lang="en-US" dirty="0"/>
          </a:p>
        </p:txBody>
      </p:sp>
    </p:spTree>
    <p:extLst>
      <p:ext uri="{BB962C8B-B14F-4D97-AF65-F5344CB8AC3E}">
        <p14:creationId xmlns:p14="http://schemas.microsoft.com/office/powerpoint/2010/main" val="3486217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1500"/>
                                        <p:tgtEl>
                                          <p:spTgt spid="3">
                                            <p:txEl>
                                              <p:pRg st="0" end="0"/>
                                            </p:txEl>
                                          </p:spTgt>
                                        </p:tgtEl>
                                      </p:cBhvr>
                                    </p:animEffect>
                                  </p:childTnLst>
                                </p:cTn>
                              </p:par>
                            </p:childTnLst>
                          </p:cTn>
                        </p:par>
                        <p:par>
                          <p:cTn id="12" fill="hold">
                            <p:stCondLst>
                              <p:cond delay="2500"/>
                            </p:stCondLst>
                            <p:childTnLst>
                              <p:par>
                                <p:cTn id="13" presetID="22" presetClass="entr" presetSubtype="1"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up)">
                                      <p:cBhvr>
                                        <p:cTn id="15" dur="1500"/>
                                        <p:tgtEl>
                                          <p:spTgt spid="3">
                                            <p:txEl>
                                              <p:pRg st="1" end="1"/>
                                            </p:txEl>
                                          </p:spTgt>
                                        </p:tgtEl>
                                      </p:cBhvr>
                                    </p:animEffect>
                                  </p:childTnLst>
                                </p:cTn>
                              </p:par>
                            </p:childTnLst>
                          </p:cTn>
                        </p:par>
                        <p:par>
                          <p:cTn id="16" fill="hold">
                            <p:stCondLst>
                              <p:cond delay="4000"/>
                            </p:stCondLst>
                            <p:childTnLst>
                              <p:par>
                                <p:cTn id="17" presetID="22" presetClass="entr" presetSubtype="1"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up)">
                                      <p:cBhvr>
                                        <p:cTn id="19" dur="1500"/>
                                        <p:tgtEl>
                                          <p:spTgt spid="3">
                                            <p:txEl>
                                              <p:pRg st="2" end="2"/>
                                            </p:txEl>
                                          </p:spTgt>
                                        </p:tgtEl>
                                      </p:cBhvr>
                                    </p:animEffect>
                                  </p:childTnLst>
                                </p:cTn>
                              </p:par>
                            </p:childTnLst>
                          </p:cTn>
                        </p:par>
                        <p:par>
                          <p:cTn id="20" fill="hold">
                            <p:stCondLst>
                              <p:cond delay="5500"/>
                            </p:stCondLst>
                            <p:childTnLst>
                              <p:par>
                                <p:cTn id="21" presetID="22" presetClass="entr" presetSubtype="1"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up)">
                                      <p:cBhvr>
                                        <p:cTn id="23" dur="1500"/>
                                        <p:tgtEl>
                                          <p:spTgt spid="3">
                                            <p:txEl>
                                              <p:pRg st="3" end="3"/>
                                            </p:txEl>
                                          </p:spTgt>
                                        </p:tgtEl>
                                      </p:cBhvr>
                                    </p:animEffect>
                                  </p:childTnLst>
                                </p:cTn>
                              </p:par>
                            </p:childTnLst>
                          </p:cTn>
                        </p:par>
                        <p:par>
                          <p:cTn id="24" fill="hold">
                            <p:stCondLst>
                              <p:cond delay="7000"/>
                            </p:stCondLst>
                            <p:childTnLst>
                              <p:par>
                                <p:cTn id="25" presetID="22" presetClass="entr" presetSubtype="1"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Further information</a:t>
            </a:r>
            <a:endParaRPr lang="en-US" dirty="0"/>
          </a:p>
        </p:txBody>
      </p:sp>
      <p:sp>
        <p:nvSpPr>
          <p:cNvPr id="3" name="Content Placeholder 2"/>
          <p:cNvSpPr>
            <a:spLocks noGrp="1"/>
          </p:cNvSpPr>
          <p:nvPr>
            <p:ph idx="1"/>
          </p:nvPr>
        </p:nvSpPr>
        <p:spPr/>
        <p:txBody>
          <a:bodyPr/>
          <a:lstStyle/>
          <a:p>
            <a:pPr marL="114300" indent="0">
              <a:buNone/>
            </a:pPr>
            <a:r>
              <a:rPr lang="en-US" smtClean="0"/>
              <a:t>Contact: </a:t>
            </a:r>
          </a:p>
          <a:p>
            <a:r>
              <a:rPr lang="en-US" dirty="0" smtClean="0"/>
              <a:t>Keith Ewing</a:t>
            </a:r>
          </a:p>
          <a:p>
            <a:pPr lvl="1"/>
            <a:r>
              <a:rPr lang="en-US" dirty="0" smtClean="0"/>
              <a:t>Office: MC 204-D</a:t>
            </a:r>
          </a:p>
          <a:p>
            <a:pPr lvl="1"/>
            <a:r>
              <a:rPr lang="en-US" dirty="0" smtClean="0"/>
              <a:t>Phone: 308-4824</a:t>
            </a:r>
          </a:p>
          <a:p>
            <a:pPr lvl="1"/>
            <a:r>
              <a:rPr lang="en-US" dirty="0" err="1" smtClean="0"/>
              <a:t>eMail</a:t>
            </a:r>
            <a:r>
              <a:rPr lang="en-US" dirty="0" smtClean="0"/>
              <a:t>: kewing@stcloudstate.edu</a:t>
            </a:r>
            <a:endParaRPr lang="en-US" dirty="0"/>
          </a:p>
        </p:txBody>
      </p:sp>
      <p:pic>
        <p:nvPicPr>
          <p:cNvPr id="4"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3962400"/>
            <a:ext cx="2652711" cy="2626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spTree>
    <p:extLst>
      <p:ext uri="{BB962C8B-B14F-4D97-AF65-F5344CB8AC3E}">
        <p14:creationId xmlns:p14="http://schemas.microsoft.com/office/powerpoint/2010/main" val="303888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42" presetClass="entr" presetSubtype="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Effect transition="in" filter="fade">
                                      <p:cBhvr>
                                        <p:cTn id="38" dur="1000"/>
                                        <p:tgtEl>
                                          <p:spTgt spid="3">
                                            <p:txEl>
                                              <p:pRg st="4" end="4"/>
                                            </p:txEl>
                                          </p:spTgt>
                                        </p:tgtEl>
                                      </p:cBhvr>
                                    </p:animEffect>
                                    <p:anim calcmode="lin" valueType="num">
                                      <p:cBhvr>
                                        <p:cTn id="3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Introducing</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718310"/>
            <a:ext cx="6858000" cy="42783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86000" y="5765863"/>
            <a:ext cx="4610173" cy="461665"/>
          </a:xfrm>
          <a:prstGeom prst="rect">
            <a:avLst/>
          </a:prstGeom>
          <a:solidFill>
            <a:schemeClr val="tx2">
              <a:lumMod val="75000"/>
            </a:schemeClr>
          </a:solidFill>
          <a:ln>
            <a:noFill/>
          </a:ln>
        </p:spPr>
        <p:txBody>
          <a:bodyPr wrap="none" rtlCol="0">
            <a:spAutoFit/>
          </a:bodyPr>
          <a:lstStyle/>
          <a:p>
            <a:r>
              <a:rPr lang="en-US" sz="2400" dirty="0" smtClean="0">
                <a:solidFill>
                  <a:schemeClr val="tx2">
                    <a:lumMod val="60000"/>
                    <a:lumOff val="40000"/>
                  </a:schemeClr>
                </a:solidFill>
                <a:latin typeface="Arial" pitchFamily="34" charset="0"/>
                <a:cs typeface="Arial" pitchFamily="34" charset="0"/>
                <a:hlinkClick r:id="rId4"/>
              </a:rPr>
              <a:t>http://repository.stcloudstate.edu</a:t>
            </a:r>
            <a:endParaRPr lang="en-US" sz="2400" dirty="0">
              <a:solidFill>
                <a:schemeClr val="tx2">
                  <a:lumMod val="60000"/>
                  <a:lumOff val="40000"/>
                </a:schemeClr>
              </a:solidFill>
              <a:latin typeface="Arial" pitchFamily="34" charset="0"/>
              <a:cs typeface="Arial" pitchFamily="34" charset="0"/>
            </a:endParaRPr>
          </a:p>
        </p:txBody>
      </p:sp>
    </p:spTree>
    <p:extLst>
      <p:ext uri="{BB962C8B-B14F-4D97-AF65-F5344CB8AC3E}">
        <p14:creationId xmlns:p14="http://schemas.microsoft.com/office/powerpoint/2010/main" val="239382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fade">
                                      <p:cBhvr>
                                        <p:cTn id="11" dur="3000"/>
                                        <p:tgtEl>
                                          <p:spTgt spid="1026"/>
                                        </p:tgtEl>
                                      </p:cBhvr>
                                    </p:animEffect>
                                  </p:childTnLst>
                                </p:cTn>
                              </p:par>
                            </p:childTnLst>
                          </p:cTn>
                        </p:par>
                        <p:par>
                          <p:cTn id="12" fill="hold">
                            <p:stCondLst>
                              <p:cond delay="5000"/>
                            </p:stCondLst>
                            <p:childTnLst>
                              <p:par>
                                <p:cTn id="13" presetID="53"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2185</TotalTime>
  <Words>2091</Words>
  <Application>Microsoft Office PowerPoint</Application>
  <PresentationFormat>On-screen Show (4:3)</PresentationFormat>
  <Paragraphs>140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Apothecary</vt:lpstr>
      <vt:lpstr>the Repository  at St. Cloud State University</vt:lpstr>
      <vt:lpstr>What is The repository?</vt:lpstr>
      <vt:lpstr>What content should be included The repository?</vt:lpstr>
      <vt:lpstr>Advantages of The repository</vt:lpstr>
      <vt:lpstr>concerns  </vt:lpstr>
      <vt:lpstr>First steps for  the repository</vt:lpstr>
      <vt:lpstr>Ensuring Repository Success</vt:lpstr>
      <vt:lpstr>Further information</vt:lpstr>
      <vt:lpstr>Introducing</vt:lpstr>
    </vt:vector>
  </TitlesOfParts>
  <Company>St. Cloud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of an institutional repository</dc:title>
  <dc:creator>Ewing</dc:creator>
  <cp:lastModifiedBy>Ewing</cp:lastModifiedBy>
  <cp:revision>56</cp:revision>
  <cp:lastPrinted>2011-08-30T12:50:07Z</cp:lastPrinted>
  <dcterms:created xsi:type="dcterms:W3CDTF">2011-06-13T13:24:35Z</dcterms:created>
  <dcterms:modified xsi:type="dcterms:W3CDTF">2011-11-23T19:57:06Z</dcterms:modified>
</cp:coreProperties>
</file>